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66" r:id="rId4"/>
    <p:sldId id="267" r:id="rId5"/>
    <p:sldId id="272" r:id="rId6"/>
    <p:sldId id="270" r:id="rId7"/>
    <p:sldId id="274" r:id="rId8"/>
    <p:sldId id="269" r:id="rId9"/>
    <p:sldId id="275" r:id="rId10"/>
    <p:sldId id="259" r:id="rId11"/>
    <p:sldId id="278" r:id="rId12"/>
    <p:sldId id="260" r:id="rId13"/>
    <p:sldId id="279" r:id="rId14"/>
    <p:sldId id="261" r:id="rId15"/>
    <p:sldId id="280" r:id="rId16"/>
    <p:sldId id="276" r:id="rId17"/>
    <p:sldId id="262" r:id="rId18"/>
    <p:sldId id="281" r:id="rId19"/>
    <p:sldId id="263" r:id="rId20"/>
    <p:sldId id="282" r:id="rId21"/>
    <p:sldId id="284" r:id="rId22"/>
    <p:sldId id="264" r:id="rId23"/>
    <p:sldId id="285" r:id="rId24"/>
    <p:sldId id="283" r:id="rId25"/>
    <p:sldId id="265" r:id="rId26"/>
    <p:sldId id="273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92300-8702-4D39-B3AE-8C034C8A5612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68D91-8468-4AB0-9E58-03A0772919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3076371-3BE3-4997-AF46-D75D5DB54240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4B58E82-AA0D-4073-8CC1-7862A6D75B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4786322"/>
            <a:ext cx="4214842" cy="1285884"/>
          </a:xfrm>
        </p:spPr>
        <p:txBody>
          <a:bodyPr/>
          <a:lstStyle/>
          <a:p>
            <a:r>
              <a:rPr lang="ru-RU" dirty="0" smtClean="0"/>
              <a:t>                                                      </a:t>
            </a:r>
            <a:r>
              <a:rPr lang="ru-RU" dirty="0" smtClean="0"/>
              <a:t>Подготовила: воспитатель</a:t>
            </a:r>
          </a:p>
          <a:p>
            <a:r>
              <a:rPr lang="ru-RU" dirty="0" smtClean="0"/>
              <a:t>                Болякина </a:t>
            </a:r>
            <a:r>
              <a:rPr lang="ru-RU" dirty="0" smtClean="0"/>
              <a:t>Ксения </a:t>
            </a:r>
          </a:p>
          <a:p>
            <a:r>
              <a:rPr lang="ru-RU" dirty="0" smtClean="0"/>
              <a:t>                                                        </a:t>
            </a:r>
            <a:r>
              <a:rPr lang="ru-RU" dirty="0" smtClean="0"/>
              <a:t>                                                                 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0042"/>
            <a:ext cx="8162924" cy="4357718"/>
          </a:xfrm>
          <a:noFill/>
        </p:spPr>
        <p:txBody>
          <a:bodyPr/>
          <a:lstStyle/>
          <a:p>
            <a:r>
              <a:rPr lang="ru-RU" sz="7200" b="1" spc="0" dirty="0" smtClean="0">
                <a:ln w="1905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krainianDecor" pitchFamily="18" charset="0"/>
              </a:rPr>
              <a:t>Ф.Фребель и его система воспитания </a:t>
            </a:r>
            <a:r>
              <a:rPr lang="ru-RU" sz="7200" b="1" spc="0" dirty="0" smtClean="0">
                <a:ln w="1905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krainianDecor" pitchFamily="18" charset="0"/>
              </a:rPr>
              <a:t>дошкольников</a:t>
            </a:r>
            <a:endParaRPr lang="ru-RU" sz="7200" b="1" spc="0" dirty="0">
              <a:ln w="1905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UkrainianDecor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501122" cy="55007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Дар </a:t>
            </a:r>
            <a:r>
              <a:rPr lang="ru-RU" sz="4800" b="1" dirty="0">
                <a:solidFill>
                  <a:srgbClr val="C00000"/>
                </a:solidFill>
                <a:latin typeface="Monotype Corsiva" pitchFamily="66" charset="0"/>
              </a:rPr>
              <a:t>первый:</a:t>
            </a:r>
            <a:r>
              <a:rPr lang="ru-RU" sz="4800" b="1" dirty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r>
              <a:rPr lang="ru-RU" sz="20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разноцветные 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мячи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верёвочке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Возраст</a:t>
            </a:r>
            <a:r>
              <a:rPr lang="ru-RU" b="1" dirty="0">
                <a:latin typeface="Comic Sans MS" pitchFamily="66" charset="0"/>
              </a:rPr>
              <a:t>: 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с 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3 месяцев до 4 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лет.</a:t>
            </a:r>
            <a:endParaRPr lang="ru-RU" sz="1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1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b="1" dirty="0" smtClean="0">
                <a:latin typeface="Comic Sans MS" pitchFamily="66" charset="0"/>
              </a:rPr>
              <a:t>Цель </a:t>
            </a:r>
            <a:r>
              <a:rPr lang="ru-RU" b="1" dirty="0">
                <a:latin typeface="Comic Sans MS" pitchFamily="66" charset="0"/>
              </a:rPr>
              <a:t>игры: </a:t>
            </a:r>
            <a:endParaRPr lang="ru-RU" b="1" dirty="0" smtClean="0">
              <a:latin typeface="Comic Sans MS" pitchFamily="66" charset="0"/>
            </a:endParaRPr>
          </a:p>
          <a:p>
            <a:pPr>
              <a:buNone/>
            </a:pPr>
            <a:endParaRPr lang="ru-RU" sz="18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знакомство 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с 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цветами</a:t>
            </a:r>
          </a:p>
          <a:p>
            <a:pPr>
              <a:buFont typeface="Wingdings" pitchFamily="2" charset="2"/>
              <a:buChar char="Ø"/>
            </a:pPr>
            <a:endParaRPr lang="ru-RU" sz="22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первичное 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понимание </a:t>
            </a:r>
            <a:endParaRPr lang="ru-RU" sz="22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    формы;</a:t>
            </a:r>
          </a:p>
          <a:p>
            <a:pPr>
              <a:buNone/>
            </a:pPr>
            <a:endParaRPr lang="ru-RU" sz="22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200" dirty="0" err="1" smtClean="0">
                <a:solidFill>
                  <a:srgbClr val="0070C0"/>
                </a:solidFill>
                <a:latin typeface="Comic Sans MS" pitchFamily="66" charset="0"/>
              </a:rPr>
              <a:t>пространствен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-</a:t>
            </a:r>
          </a:p>
          <a:p>
            <a:pPr>
              <a:buNone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    </a:t>
            </a:r>
            <a:r>
              <a:rPr lang="ru-RU" sz="2200" dirty="0" err="1" smtClean="0">
                <a:solidFill>
                  <a:srgbClr val="0070C0"/>
                </a:solidFill>
                <a:latin typeface="Comic Sans MS" pitchFamily="66" charset="0"/>
              </a:rPr>
              <a:t>ного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 мышления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; </a:t>
            </a:r>
            <a:endParaRPr lang="ru-RU" sz="22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2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200" dirty="0">
                <a:solidFill>
                  <a:srgbClr val="0070C0"/>
                </a:solidFill>
                <a:latin typeface="Comic Sans MS" pitchFamily="66" charset="0"/>
              </a:rPr>
              <a:t>мелкой </a:t>
            </a:r>
            <a:r>
              <a:rPr lang="ru-RU" sz="2200" dirty="0" smtClean="0">
                <a:solidFill>
                  <a:srgbClr val="0070C0"/>
                </a:solidFill>
                <a:latin typeface="Comic Sans MS" pitchFamily="66" charset="0"/>
              </a:rPr>
              <a:t>моторики.</a:t>
            </a:r>
            <a:endParaRPr lang="ru-RU" sz="1400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Monotype Corsiva" pitchFamily="66" charset="0"/>
              </a:rPr>
              <a:t>                   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ДАРЫ    ФРЕБЕЛЯ</a:t>
            </a:r>
            <a:endParaRPr lang="ru-RU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http://www.froebelgifts.com/images/froebel_gift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143116"/>
            <a:ext cx="442915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39508"/>
            <a:ext cx="7929618" cy="541686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Дар </a:t>
            </a:r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второй</a:t>
            </a: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:</a:t>
            </a: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куб, цилиндр и шар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Возраст: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с 2 лет.</a:t>
            </a: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 игры:</a:t>
            </a:r>
            <a:r>
              <a:rPr lang="ru-RU" dirty="0" smtClean="0">
                <a:latin typeface="Comic Sans MS" pitchFamily="66" charset="0"/>
              </a:rPr>
              <a:t>  </a:t>
            </a: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знакомство  с формами и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свойствами предметов;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исследователь-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</a:t>
            </a:r>
            <a:r>
              <a:rPr lang="ru-RU" sz="2000" dirty="0" err="1" smtClean="0">
                <a:solidFill>
                  <a:srgbClr val="0070C0"/>
                </a:solidFill>
                <a:latin typeface="Comic Sans MS" pitchFamily="66" charset="0"/>
              </a:rPr>
              <a:t>ских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навыков. 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шар — символ движения,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куб — символ покоя,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 то время как цилиндр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совмещает свойства обоих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предметов.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://www.froebelgifts.com/images/froebel_gift_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857364"/>
            <a:ext cx="500065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229600" cy="57864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Дар третий</a:t>
            </a:r>
            <a:r>
              <a:rPr lang="ru-RU" sz="4400" dirty="0">
                <a:solidFill>
                  <a:srgbClr val="C00000"/>
                </a:solidFill>
              </a:rPr>
              <a:t>: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разбитый на 8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кубиков</a:t>
            </a:r>
          </a:p>
          <a:p>
            <a:pPr>
              <a:buNone/>
            </a:pP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Возраст</a:t>
            </a:r>
            <a:r>
              <a:rPr lang="ru-RU" sz="2400" b="1" dirty="0">
                <a:latin typeface="Comic Sans MS" pitchFamily="66" charset="0"/>
              </a:rPr>
              <a:t>: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от 3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лет.</a:t>
            </a:r>
          </a:p>
          <a:p>
            <a:pPr>
              <a:buNone/>
            </a:pPr>
            <a:endParaRPr lang="ru-RU" sz="20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 </a:t>
            </a:r>
            <a:r>
              <a:rPr lang="ru-RU" sz="2400" b="1" dirty="0">
                <a:latin typeface="Comic Sans MS" pitchFamily="66" charset="0"/>
              </a:rPr>
              <a:t>игры</a:t>
            </a:r>
            <a:r>
              <a:rPr lang="ru-RU" sz="2400" b="1" dirty="0" smtClean="0">
                <a:latin typeface="Comic Sans MS" pitchFamily="66" charset="0"/>
              </a:rPr>
              <a:t>:</a:t>
            </a:r>
          </a:p>
          <a:p>
            <a:pPr>
              <a:buNone/>
            </a:pPr>
            <a:endParaRPr lang="ru-RU" sz="18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1800" b="1" dirty="0" smtClean="0">
                <a:latin typeface="Comic Sans MS" pitchFamily="66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понимание целого и частей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  («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сложное единство»);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творческих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способностей; </a:t>
            </a: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координации;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понимание симметрии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              ДАРЫ    ФРЕБЕЛЯ</a:t>
            </a:r>
            <a:endParaRPr lang="ru-RU" dirty="0"/>
          </a:p>
        </p:txBody>
      </p:sp>
      <p:pic>
        <p:nvPicPr>
          <p:cNvPr id="4" name="Рисунок 3" descr="http://www.froebelgifts.com/images/froebel_gift_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2071678"/>
            <a:ext cx="378621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214291"/>
            <a:ext cx="85725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Дар четвертый:</a:t>
            </a: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 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куб, разделенный на 8 плиток</a:t>
            </a:r>
          </a:p>
          <a:p>
            <a:pPr>
              <a:buNone/>
            </a:pP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Возраст: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с 3 лет</a:t>
            </a: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 игры: </a:t>
            </a:r>
          </a:p>
          <a:p>
            <a:pPr>
              <a:buNone/>
            </a:pPr>
            <a:endParaRPr lang="ru-RU" b="1" dirty="0" smtClean="0"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пространственного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мышления;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понимание взаимоотношений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между различными частями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целого;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зрительно-моторной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координации.</a:t>
            </a:r>
            <a:endParaRPr lang="ru-RU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http://www.froebelgifts.com/images/froebel_gift_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00174"/>
            <a:ext cx="4214810" cy="414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721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Дар пятый</a:t>
            </a:r>
            <a:r>
              <a:rPr lang="ru-RU" sz="4400" dirty="0">
                <a:solidFill>
                  <a:srgbClr val="C00000"/>
                </a:solidFill>
                <a:latin typeface="Monotype Corsiva" pitchFamily="66" charset="0"/>
              </a:rPr>
              <a:t>: 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куб, разделенный на 27 маленьких кубиков, при этом 9 из них разделены на более мелкие составляющие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Возраст</a:t>
            </a:r>
            <a:r>
              <a:rPr lang="ru-RU" sz="2400" b="1" dirty="0">
                <a:latin typeface="Comic Sans MS" pitchFamily="66" charset="0"/>
              </a:rPr>
              <a:t>: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с 4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лет</a:t>
            </a:r>
            <a:endParaRPr lang="ru-RU" sz="1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 </a:t>
            </a:r>
            <a:r>
              <a:rPr lang="ru-RU" sz="2400" b="1" dirty="0">
                <a:latin typeface="Comic Sans MS" pitchFamily="66" charset="0"/>
              </a:rPr>
              <a:t>игры: </a:t>
            </a:r>
            <a:endParaRPr lang="ru-RU" sz="2400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знакомство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с понятиями квадрата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и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треугольника;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знакомство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с  объемными  формами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(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куб и треугольная призма);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воображения;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</a:t>
            </a:r>
            <a:r>
              <a:rPr lang="ru-RU" sz="2000" dirty="0">
                <a:solidFill>
                  <a:srgbClr val="0070C0"/>
                </a:solidFill>
                <a:latin typeface="Comic Sans MS" pitchFamily="66" charset="0"/>
              </a:rPr>
              <a:t>зрительно-моторной </a:t>
            </a: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 координации.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             ДАРЫ    ФРЕБЕЛЯ</a:t>
            </a:r>
            <a:endParaRPr lang="ru-RU" dirty="0"/>
          </a:p>
        </p:txBody>
      </p:sp>
      <p:pic>
        <p:nvPicPr>
          <p:cNvPr id="4" name="Рисунок 3" descr="http://www.froebelgifts.com/images/froebel_gift_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071678"/>
            <a:ext cx="373857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42968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Дар шестой</a:t>
            </a:r>
            <a:r>
              <a:rPr lang="ru-RU" sz="4400" dirty="0" smtClean="0">
                <a:solidFill>
                  <a:srgbClr val="C00000"/>
                </a:solidFill>
                <a:latin typeface="Monotype Corsiva" pitchFamily="66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куб, разделенный на 27 кубиков,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многие из которых разделены на другие фигуры</a:t>
            </a:r>
          </a:p>
          <a:p>
            <a:pPr>
              <a:buNone/>
            </a:pP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Возраст: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с 4 лет</a:t>
            </a:r>
          </a:p>
          <a:p>
            <a:pPr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 игры: </a:t>
            </a:r>
          </a:p>
          <a:p>
            <a:pPr>
              <a:buNone/>
            </a:pPr>
            <a:endParaRPr lang="ru-RU" sz="2400" b="1" dirty="0" smtClean="0"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знакомство с понятиями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полуцилиндра;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  пространственного  </a:t>
            </a:r>
          </a:p>
          <a:p>
            <a:pPr>
              <a:buClr>
                <a:srgbClr val="C00000"/>
              </a:buClr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  мышления;</a:t>
            </a:r>
          </a:p>
          <a:p>
            <a:pPr>
              <a:buClr>
                <a:srgbClr val="C00000"/>
              </a:buClr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развитие воображения. </a:t>
            </a: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</p:txBody>
      </p:sp>
      <p:pic>
        <p:nvPicPr>
          <p:cNvPr id="3" name="Рисунок 2" descr="http://www.froebelgifts.com/images/gift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1857364"/>
            <a:ext cx="440536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358246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Кроме этих шести даров, Ф. Фребель предлагал такие материалы для игр как: </a:t>
            </a:r>
          </a:p>
          <a:p>
            <a:pPr algn="ctr"/>
            <a:endParaRPr lang="ru-RU" sz="28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ласкательные песни; 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игры с плоскостями(складывание); 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игры с линиями(палочки, бумажные полоски); 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игры с точками(горох) выкалывание;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вышивание; </a:t>
            </a:r>
          </a:p>
          <a:p>
            <a:pPr>
              <a:lnSpc>
                <a:spcPct val="15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 подвижные игры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72518" cy="5715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i="1" dirty="0" smtClean="0">
                <a:solidFill>
                  <a:srgbClr val="C00000"/>
                </a:solidFill>
                <a:latin typeface="Monotype Corsiva" pitchFamily="66" charset="0"/>
              </a:rPr>
              <a:t>Игры с  цветными плоскими геометрическими фигурами 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</a:t>
            </a:r>
            <a:r>
              <a:rPr lang="ru-RU" sz="4000" b="1" dirty="0" smtClean="0">
                <a:latin typeface="Comic Sans MS" pitchFamily="66" charset="0"/>
              </a:rPr>
              <a:t>:</a:t>
            </a:r>
            <a:r>
              <a:rPr lang="ru-RU" sz="4000" dirty="0" smtClean="0"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демонстрирует абстракцию, подготавливает ребёнка к рисованию.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Применение: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используется для демонстрации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изображения как заместителя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реальных объектов. 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Направленность: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развивает воображение. </a:t>
            </a:r>
          </a:p>
          <a:p>
            <a:pPr>
              <a:buNone/>
            </a:pPr>
            <a:endParaRPr lang="ru-RU" sz="1800" dirty="0" smtClean="0"/>
          </a:p>
          <a:p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                  ИГРЫ    ФРЕБЕЛЯ</a:t>
            </a:r>
            <a:endParaRPr lang="ru-RU" dirty="0"/>
          </a:p>
        </p:txBody>
      </p:sp>
      <p:pic>
        <p:nvPicPr>
          <p:cNvPr id="8" name="Picture 6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714620"/>
            <a:ext cx="4163276" cy="3550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Monotype Corsiva" pitchFamily="66" charset="0"/>
              </a:rPr>
              <a:t>ИГРЫ    ФРЕБЕЛЯ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Игры с цветными палочками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Демонстрирует линию и вводит понятие длины.</a:t>
            </a:r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Применение: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Используется для введения идеи периметра.</a:t>
            </a:r>
          </a:p>
          <a:p>
            <a:pPr>
              <a:buNone/>
            </a:pPr>
            <a:endParaRPr lang="ru-RU" sz="22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Направленность</a:t>
            </a:r>
            <a:r>
              <a:rPr lang="ru-RU" sz="2400" dirty="0" smtClean="0">
                <a:latin typeface="Comic Sans MS" pitchFamily="66" charset="0"/>
              </a:rPr>
              <a:t>: </a:t>
            </a: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развивает моторные навыки,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координацию, переводит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математические способности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на новый уровень </a:t>
            </a:r>
          </a:p>
        </p:txBody>
      </p:sp>
      <p:pic>
        <p:nvPicPr>
          <p:cNvPr id="3" name="Picture 6" descr="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198810"/>
            <a:ext cx="4327102" cy="3365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642918"/>
            <a:ext cx="8186766" cy="5500726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400" b="1" i="1" dirty="0" smtClean="0">
                <a:solidFill>
                  <a:srgbClr val="C00000"/>
                </a:solidFill>
                <a:latin typeface="Monotype Corsiva" pitchFamily="66" charset="0"/>
              </a:rPr>
              <a:t>Игры с цветными кольцами и полукольцами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  <a:cs typeface="Arial" pitchFamily="34" charset="0"/>
              </a:rPr>
              <a:t>Цель:</a:t>
            </a:r>
            <a:r>
              <a:rPr lang="ru-RU" sz="2400" dirty="0" smtClean="0">
                <a:latin typeface="Comic Sans MS" pitchFamily="66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представляет идею кривой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  <a:cs typeface="Arial" pitchFamily="34" charset="0"/>
              </a:rPr>
              <a:t>Применение: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используется для введения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идеи края цилиндра.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  <a:cs typeface="Arial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  <a:cs typeface="Arial" pitchFamily="34" charset="0"/>
              </a:rPr>
              <a:t>Направленность</a:t>
            </a:r>
            <a:r>
              <a:rPr lang="ru-RU" sz="2400" dirty="0" smtClean="0">
                <a:latin typeface="Comic Sans MS" pitchFamily="66" charset="0"/>
                <a:cs typeface="Arial" pitchFamily="34" charset="0"/>
              </a:rPr>
              <a:t>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развивает моторные навыки,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координацию, переводит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математические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способности на новый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  <a:cs typeface="Arial" pitchFamily="34" charset="0"/>
              </a:rPr>
              <a:t>уровень </a:t>
            </a:r>
          </a:p>
          <a:p>
            <a:pPr>
              <a:buNone/>
            </a:pPr>
            <a:endParaRPr lang="ru-RU" sz="1600" i="1" dirty="0" smtClean="0"/>
          </a:p>
          <a:p>
            <a:pPr>
              <a:buNone/>
            </a:pPr>
            <a:endParaRPr lang="ru-RU" dirty="0" smtClean="0">
              <a:latin typeface="Comic Sans MS" pitchFamily="66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0"/>
            <a:ext cx="5715040" cy="78579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      ИГРЫ    ФРЕБЕЛЯ</a:t>
            </a:r>
            <a:endParaRPr lang="ru-RU" dirty="0"/>
          </a:p>
        </p:txBody>
      </p:sp>
      <p:pic>
        <p:nvPicPr>
          <p:cNvPr id="5" name="Picture 6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000240"/>
            <a:ext cx="4652995" cy="4502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52400"/>
            <a:ext cx="8858312" cy="776270"/>
          </a:xfrm>
        </p:spPr>
        <p:txBody>
          <a:bodyPr>
            <a:normAutofit fontScale="90000"/>
          </a:bodyPr>
          <a:lstStyle/>
          <a:p>
            <a:r>
              <a:rPr sz="4400" b="1" i="1" dirty="0" smtClean="0">
                <a:latin typeface="Monotype Corsiva" pitchFamily="66" charset="0"/>
              </a:rPr>
              <a:t>   </a:t>
            </a:r>
            <a:r>
              <a:rPr lang="ru-RU" sz="4900" b="1" i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Фридрих  Вильгельм  Август  Фребель</a:t>
            </a:r>
            <a:endParaRPr lang="ru-RU" sz="49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5214950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0099"/>
                </a:solidFill>
                <a:latin typeface="Monotype Corsiva" pitchFamily="66" charset="0"/>
              </a:rPr>
              <a:t>   </a:t>
            </a:r>
            <a:r>
              <a:rPr lang="ru-RU" sz="2800" b="1" i="1" dirty="0" smtClean="0">
                <a:solidFill>
                  <a:srgbClr val="002060"/>
                </a:solidFill>
                <a:latin typeface="Monotype Corsiva" pitchFamily="66" charset="0"/>
              </a:rPr>
              <a:t>2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1.04.1782 </a:t>
            </a:r>
            <a:r>
              <a:rPr lang="ru-RU" sz="2800" dirty="0">
                <a:solidFill>
                  <a:srgbClr val="002060"/>
                </a:solidFill>
                <a:latin typeface="Monotype Corsiva" pitchFamily="66" charset="0"/>
              </a:rPr>
              <a:t>–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21.06.1852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1857364"/>
            <a:ext cx="50720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немецкий педагог,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теоретик дошкольного воспитания,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создатель понятия «детский сад».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6" name="Picture 2" descr="E:\для Ксюши\ЗПК\фребель\1-1212121606000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2857520" cy="3701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428604"/>
            <a:ext cx="842968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70C0"/>
                </a:solidFill>
                <a:latin typeface="Monotype Corsiva" pitchFamily="66" charset="0"/>
              </a:rPr>
              <a:t>ИГРЫ    ФРЕБЕЛЯ 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Игры с  цветными точками  (горошинами)</a:t>
            </a: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Цель:</a:t>
            </a:r>
            <a:r>
              <a:rPr lang="ru-RU" sz="2400" dirty="0" smtClean="0">
                <a:latin typeface="Comic Sans MS" pitchFamily="66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демонстрирует, что линия состоит из точек. </a:t>
            </a:r>
          </a:p>
          <a:p>
            <a:pPr>
              <a:buNone/>
            </a:pPr>
            <a:endParaRPr lang="ru-RU" sz="20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Применение: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используется для конструирования континуума из конечных объектов.</a:t>
            </a:r>
          </a:p>
          <a:p>
            <a:pPr>
              <a:buNone/>
            </a:pPr>
            <a:endParaRPr lang="ru-RU" sz="2800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2400" b="1" dirty="0" smtClean="0">
                <a:latin typeface="Comic Sans MS" pitchFamily="66" charset="0"/>
              </a:rPr>
              <a:t>Направленность: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развивает моторные навыки,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координацию, переводит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математические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способности на новый уровень.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Теперь ребёнок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может переходить к </a:t>
            </a:r>
          </a:p>
          <a:p>
            <a:pPr>
              <a:buNone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изобразительной деятельности. 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5" name="Picture 6" descr="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3357562"/>
            <a:ext cx="4395721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471" y="214290"/>
            <a:ext cx="626165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Monotype Corsiva" pitchFamily="66" charset="0"/>
              </a:rPr>
              <a:t>ИГРЫ    ФРЕБЕЛЯ</a:t>
            </a:r>
          </a:p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Monotype Corsiva" pitchFamily="66" charset="0"/>
              </a:rPr>
              <a:t>Игры с  фиксируемыми палочками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34818" name="Picture 2" descr="http://www.froebelgifts.com/images/fiddlecu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500174"/>
            <a:ext cx="6143668" cy="5055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357166"/>
            <a:ext cx="3857652" cy="621510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   </a:t>
            </a:r>
          </a:p>
          <a:p>
            <a:pPr>
              <a:buNone/>
            </a:pP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 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Использование даров Фребеля помогает развитию у детей строительных навыков и одновременно создает у них представление о форме, величине, пространственных отношениях, числах. 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5619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        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pic>
        <p:nvPicPr>
          <p:cNvPr id="5121" name="Picture 1" descr="E:\для Ксюши\ЗПК\фребель\sb_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063" y="642918"/>
            <a:ext cx="4601754" cy="5499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357166"/>
            <a:ext cx="8286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70C0"/>
                </a:solidFill>
                <a:latin typeface="Comic Sans MS" pitchFamily="66" charset="0"/>
              </a:rPr>
              <a:t>	Заслуга </a:t>
            </a:r>
            <a:r>
              <a:rPr lang="ru-RU" sz="3200" dirty="0" err="1" smtClean="0">
                <a:solidFill>
                  <a:srgbClr val="0070C0"/>
                </a:solidFill>
                <a:latin typeface="Comic Sans MS" pitchFamily="66" charset="0"/>
              </a:rPr>
              <a:t>Ф.Фребеля</a:t>
            </a:r>
            <a:r>
              <a:rPr lang="ru-RU" sz="3200" dirty="0" smtClean="0">
                <a:solidFill>
                  <a:srgbClr val="0070C0"/>
                </a:solidFill>
                <a:latin typeface="Comic Sans MS" pitchFamily="66" charset="0"/>
              </a:rPr>
              <a:t> заключается также в том, что он выстроил и обосновал последовательность использования игр, определив для каждой игры свое место и время, в результате чего детские игры стали представлять собой не хаотичную массу, а стройную и связную систему. </a:t>
            </a:r>
          </a:p>
          <a:p>
            <a:pPr algn="just"/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just"/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	Все </a:t>
            </a:r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игры сопровождались песенкой или стишком воспитателя, многие из которых сочинил он сам.</a:t>
            </a:r>
            <a:endParaRPr lang="ru-RU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642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B050"/>
                </a:solidFill>
                <a:latin typeface="BeeskneesCTT" pitchFamily="2" charset="0"/>
              </a:rPr>
              <a:t>Это </a:t>
            </a:r>
            <a:r>
              <a:rPr lang="ru-RU" sz="3600" dirty="0" smtClean="0">
                <a:solidFill>
                  <a:srgbClr val="00B050"/>
                </a:solidFill>
                <a:latin typeface="BeeskneesCTT" pitchFamily="2" charset="0"/>
              </a:rPr>
              <a:t>интересно!</a:t>
            </a:r>
            <a:endParaRPr lang="ru-RU" sz="3600" dirty="0" smtClean="0">
              <a:solidFill>
                <a:srgbClr val="00B050"/>
              </a:solidFill>
              <a:latin typeface="BeeskneesCTT" pitchFamily="2" charset="0"/>
            </a:endParaRP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	Интересным фактом в жизни Фребеля является то, что в 1844 году он предложил и ввел пальчиковые игры, так популярные сейчас. 	Кроме того, именно Фребель изобрел первую детскую мозаику, а также многие другие детские развивающие игры, хорошо известные всем нам. Например, он считал очень полезным нанизывание на тесьму бусин разного цвета из керамики, стекла, дерева. </a:t>
            </a:r>
          </a:p>
          <a:p>
            <a:pPr algn="just"/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	Ф. Фребель придумал задания для детей по плетению из бумаги, по оригами – складыванию из бумаги — и много других интересных детских занятий.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419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Использование даров Фребеля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http://im7-tub-ru.yandex.net/i?id=334197788-59-72&amp;n=2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5-tub-ru.yandex.net/i?id=40929287-17-72&amp;n=2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857232"/>
            <a:ext cx="27146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2-tub-ru.yandex.net/i?id=26245536-18-72&amp;n=2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4572008"/>
            <a:ext cx="292895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7-tub-ru.yandex.net/i?id=170987442-36-72&amp;n=2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4572008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0-tub-ru.yandex.net/i?id=332913237-60-72&amp;n=21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572008"/>
            <a:ext cx="2786082" cy="2000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6-tub-ru.yandex.net/i?id=1267421-70-72&amp;n=21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2857496"/>
            <a:ext cx="27860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im8-tub-ru.yandex.net/i?id=240894022-20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12" y="928670"/>
            <a:ext cx="263366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4296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	«Будем жить для наших детей: тогда и жизнь наших детей принесет нам мир и отраду, тогда мы сами начнем делаться и быть мудрыми!»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29256" y="2643182"/>
            <a:ext cx="3571900" cy="11477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Ф. Фребель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3" name="Picture 1" descr="E:\для Ксюши\ЗПК\фребель\57c2e675807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571744"/>
            <a:ext cx="3429024" cy="3811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419476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4"/>
                </a:solidFill>
              </a:rPr>
              <a:t>СПАСИБО ЗА ВНИМАНИЕ</a:t>
            </a:r>
            <a:endParaRPr lang="ru-RU" sz="48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429684" cy="5756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Comic Sans MS" pitchFamily="66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Ф.Фребель является создателем первой системы дошкольного воспитания и основателем детских садов. Он одним из первых привлек внимание общественности к необходимости именно педагогической работы с детьми до семи лет. 	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	Ему же принадлежит сам термин «детский сад», который стал общепринятым в мире. В термин «детский сад» Фребель вложил понимание ребенка как цветка, который надо заботливо выращивать, сохраняя при этом его врожденную природу («дети — цветы жизни!»)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642918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Знакомство с педагогикой Ф.Фребеля .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285992"/>
            <a:ext cx="8358246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rgbClr val="002060"/>
                </a:solidFill>
                <a:latin typeface="Comic Sans MS" pitchFamily="66" charset="0"/>
                <a:ea typeface="Calibri"/>
                <a:cs typeface="Times New Roman" pitchFamily="18" charset="0"/>
              </a:rPr>
              <a:t>	Главной отличительной чертой педагогики Ф. Фребеля является единство семьи, детского сада и школы. Это единство позволяет реализовать наивысшую цель: свободный, думающий и творящий человек.</a:t>
            </a:r>
            <a:endParaRPr lang="ru-RU" sz="2800" dirty="0">
              <a:solidFill>
                <a:srgbClr val="002060"/>
              </a:solidFill>
              <a:latin typeface="Comic Sans MS" pitchFamily="66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928802"/>
            <a:ext cx="82153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Самораскрытие божественного начала в душе человека.</a:t>
            </a:r>
          </a:p>
          <a:p>
            <a:pPr marL="514350" indent="-514350">
              <a:buAutoNum type="arabicPeriod"/>
            </a:pPr>
            <a:endParaRPr lang="ru-RU" sz="32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2.  Поступательное развитие человека.</a:t>
            </a:r>
          </a:p>
          <a:p>
            <a:endParaRPr lang="ru-RU" sz="3200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r>
              <a:rPr lang="ru-RU" sz="3200" dirty="0" smtClean="0">
                <a:solidFill>
                  <a:srgbClr val="7030A0"/>
                </a:solidFill>
                <a:latin typeface="Comic Sans MS" pitchFamily="66" charset="0"/>
              </a:rPr>
              <a:t>3.  Закон природосообразности.</a:t>
            </a:r>
            <a:endParaRPr lang="ru-RU" sz="3200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219200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BernhardCTT" pitchFamily="2" charset="0"/>
              </a:rPr>
              <a:t>3 закона воспитания Фребеля:</a:t>
            </a:r>
            <a:endParaRPr lang="ru-RU" dirty="0">
              <a:solidFill>
                <a:srgbClr val="002060"/>
              </a:solidFill>
              <a:latin typeface="BernhardCT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948690"/>
            <a:ext cx="800104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Фребель считал целью воспитания развитие природных способностей ребенка. Воспитание должно руководствоваться самораскрытием, но самораскрытие невозможно без внешних воздей- ствий, почему необходимы разнообразные средства, вызывающие развитие внутренних тенденций, вле-чений.</a:t>
            </a:r>
            <a:b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Детский сад должен осуществлять всестороннее развитие детей, которое начинается с их физичес- кого развития.</a:t>
            </a:r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ü"/>
            </a:pPr>
            <a:endParaRPr lang="ru-RU" sz="24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Дайте ребенку дело, разумное, развивающее его занятие, и вы получите, деятельного, мыслящего человека.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58204" cy="6572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Сущность системы воспитания: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671691"/>
            <a:ext cx="8501122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  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Такими занятиями могут быть, например, включение ребенка в трудовую деятельность семьи, уход за растениями в собственном садике или, по крайней мере, за одним-двумя комнатными цветами.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Очень полезны и занятия с природным материалом; это игры с влажным песком, глиной, водой, воздухом, камешками, деревом, дощечками, плитками, гладкой бумагой или палочками, нитками. Позже такими материалами могут быть сухой песок, опилки, пыль, матовое стекло; грифельная доска и грифель, бумага и карандаши, краски.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   Особую роль в формировании творческого человека отводит Фребель таким занятиям, как рисование, складывание палочек, работа с лучинками, горохом, складывание и вырезание из бумаги, лепка и моде­лирование, подвижные игры, пение и т. д. 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endParaRPr lang="ru-RU" sz="2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0"/>
            <a:ext cx="842968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Сущность системы воспитания:</a:t>
            </a:r>
            <a:endParaRPr lang="ru-RU" sz="38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4357694"/>
            <a:ext cx="83582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	Ядром педагогики детского сада Фребель считал игру. В игре ребенок выражает свой внутренний мир через изображение внешнего мира: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«Игра – это язык ребенка: что лежит у него на душе, чем занята его голова, чего хотят руки и ноги»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050" name="Picture 2" descr="E:\для Ксюши\ЗПК\фребель\maria-montessor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500042"/>
            <a:ext cx="6310356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Для развития ребенка в самом раннем возрасте Ф. Фребель предложил шесть даров . 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1028" name="Picture 4" descr="http://up.hawaaworld.com/up/sites/up.hawaaworld.com/files/links/e0202c51d9dce2d0796ece459b29d0d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6858048" cy="51467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926</TotalTime>
  <Words>547</Words>
  <Application>Microsoft Office PowerPoint</Application>
  <PresentationFormat>Экран (4:3)</PresentationFormat>
  <Paragraphs>203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Ф.Фребель и его система воспитания дошкольников</vt:lpstr>
      <vt:lpstr>   Фридрих  Вильгельм  Август  Фребель</vt:lpstr>
      <vt:lpstr>Слайд 3</vt:lpstr>
      <vt:lpstr>Знакомство с педагогикой Ф.Фребеля .</vt:lpstr>
      <vt:lpstr>3 закона воспитания Фребеля:</vt:lpstr>
      <vt:lpstr>Сущность системы воспитания:</vt:lpstr>
      <vt:lpstr>Слайд 7</vt:lpstr>
      <vt:lpstr>Слайд 8</vt:lpstr>
      <vt:lpstr>Слайд 9</vt:lpstr>
      <vt:lpstr>                   ДАРЫ    ФРЕБЕЛЯ</vt:lpstr>
      <vt:lpstr>Слайд 11</vt:lpstr>
      <vt:lpstr>                 ДАРЫ    ФРЕБЕЛЯ</vt:lpstr>
      <vt:lpstr>Слайд 13</vt:lpstr>
      <vt:lpstr>                ДАРЫ    ФРЕБЕЛЯ</vt:lpstr>
      <vt:lpstr>Слайд 15</vt:lpstr>
      <vt:lpstr>Слайд 16</vt:lpstr>
      <vt:lpstr>                     ИГРЫ    ФРЕБЕЛЯ</vt:lpstr>
      <vt:lpstr>Слайд 18</vt:lpstr>
      <vt:lpstr>       ИГРЫ    ФРЕБЕЛЯ</vt:lpstr>
      <vt:lpstr>Слайд 20</vt:lpstr>
      <vt:lpstr>Слайд 21</vt:lpstr>
      <vt:lpstr>        </vt:lpstr>
      <vt:lpstr>Слайд 23</vt:lpstr>
      <vt:lpstr>Слайд 24</vt:lpstr>
      <vt:lpstr>Использование даров Фребеля</vt:lpstr>
      <vt:lpstr>                                        Ф. Фребель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Aleks</cp:lastModifiedBy>
  <cp:revision>94</cp:revision>
  <dcterms:created xsi:type="dcterms:W3CDTF">2013-04-08T15:50:27Z</dcterms:created>
  <dcterms:modified xsi:type="dcterms:W3CDTF">2018-03-25T11:31:36Z</dcterms:modified>
</cp:coreProperties>
</file>