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4"/>
  </p:notesMasterIdLst>
  <p:sldIdLst>
    <p:sldId id="256" r:id="rId3"/>
    <p:sldId id="257" r:id="rId4"/>
    <p:sldId id="258" r:id="rId5"/>
    <p:sldId id="259" r:id="rId6"/>
    <p:sldId id="260" r:id="rId7"/>
    <p:sldId id="267" r:id="rId8"/>
    <p:sldId id="284" r:id="rId9"/>
    <p:sldId id="315" r:id="rId10"/>
    <p:sldId id="316" r:id="rId11"/>
    <p:sldId id="312" r:id="rId12"/>
    <p:sldId id="313" r:id="rId13"/>
    <p:sldId id="314" r:id="rId14"/>
    <p:sldId id="264" r:id="rId15"/>
    <p:sldId id="270" r:id="rId16"/>
    <p:sldId id="271" r:id="rId17"/>
    <p:sldId id="286" r:id="rId18"/>
    <p:sldId id="272" r:id="rId19"/>
    <p:sldId id="288" r:id="rId20"/>
    <p:sldId id="273" r:id="rId21"/>
    <p:sldId id="303" r:id="rId22"/>
    <p:sldId id="310" r:id="rId23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49" autoAdjust="0"/>
    <p:restoredTop sz="94660"/>
  </p:normalViewPr>
  <p:slideViewPr>
    <p:cSldViewPr>
      <p:cViewPr varScale="1">
        <p:scale>
          <a:sx n="52" d="100"/>
          <a:sy n="52" d="100"/>
        </p:scale>
        <p:origin x="-2004" y="-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B66D4C-3F86-4F84-91E3-01435979480C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D0504C-A3D3-4986-8F7D-C43C1DCF83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477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D0504C-A3D3-4986-8F7D-C43C1DCF83F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55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>
            <a:scene3d>
              <a:camera prst="perspectiveRelaxedModerately">
                <a:rot lat="19800000" lon="0" rev="0"/>
              </a:camera>
              <a:lightRig rig="threePt" dir="t"/>
            </a:scene3d>
            <a:sp3d extrusionH="57150" prstMaterial="dkEdge">
              <a:bevelT w="38100" h="38100"/>
              <a:bevelB w="82550" h="38100" prst="coolSlant"/>
            </a:sp3d>
          </a:bodyPr>
          <a:lstStyle>
            <a:lvl1pPr>
              <a:defRPr>
                <a:ln>
                  <a:gradFill>
                    <a:gsLst>
                      <a:gs pos="0">
                        <a:schemeClr val="accent1">
                          <a:lumMod val="5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:ln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  <a:alpha val="79000"/>
                      </a:schemeClr>
                    </a:gs>
                  </a:gsLst>
                  <a:lin ang="5400000" scaled="0"/>
                  <a:tileRect/>
                </a:gradFill>
                <a:effectLst>
                  <a:outerShdw blurRad="241300" dist="38100" dir="5400000" rotWithShape="0">
                    <a:schemeClr val="bg2">
                      <a:lumMod val="10000"/>
                      <a:alpha val="30000"/>
                    </a:scheme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>
            <a:scene3d>
              <a:camera prst="orthographicFront"/>
              <a:lightRig rig="threePt" dir="t"/>
            </a:scene3d>
            <a:sp3d extrusionH="57150" contourW="12700">
              <a:bevelT w="82550" h="38100" prst="coolSlant"/>
              <a:contourClr>
                <a:schemeClr val="bg2">
                  <a:lumMod val="25000"/>
                </a:schemeClr>
              </a:contourClr>
            </a:sp3d>
          </a:bodyPr>
          <a:lstStyle>
            <a:lvl1pPr marL="0" indent="0" algn="ctr">
              <a:buNone/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1286924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333741"/>
            <a:ext cx="3030141" cy="483447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6"/>
            <a:ext cx="3031331" cy="1286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3333741"/>
            <a:ext cx="3031331" cy="483447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14488" y="761973"/>
            <a:ext cx="4800612" cy="11282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perspectiveRelaxedModerately">
                <a:rot lat="19800000" lon="0" rev="0"/>
              </a:camera>
              <a:lightRig rig="threePt" dir="t"/>
            </a:scene3d>
            <a:sp3d extrusionH="57150" prstMaterial="dkEdge">
              <a:bevelT w="38100" h="38100"/>
              <a:bevelB w="82550" h="38100" prst="coolSlant"/>
            </a:sp3d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0810" y="2133601"/>
            <a:ext cx="560429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AA5F26-DA64-4D27-9D2D-D1B6044C96BB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xStyles>
    <p:titleStyle>
      <a:lvl1pPr algn="ctr" defTabSz="914400" rtl="0" eaLnBrk="1" latinLnBrk="0" hangingPunct="1">
        <a:spcBef>
          <a:spcPct val="0"/>
        </a:spcBef>
        <a:buNone/>
        <a:defRPr lang="ru-RU" sz="3200" kern="1200" dirty="0">
          <a:ln>
            <a:gradFill>
              <a:gsLst>
                <a:gs pos="0">
                  <a:schemeClr val="accent1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gradFill flip="none" rotWithShape="1">
            <a:gsLst>
              <a:gs pos="0">
                <a:schemeClr val="accent1">
                  <a:lumMod val="5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  <a:alpha val="79000"/>
                </a:schemeClr>
              </a:gs>
            </a:gsLst>
            <a:lin ang="5400000" scaled="0"/>
            <a:tileRect/>
          </a:gradFill>
          <a:effectLst>
            <a:outerShdw blurRad="241300" dist="38100" dir="5400000" rotWithShape="0">
              <a:schemeClr val="bg2">
                <a:lumMod val="10000"/>
                <a:alpha val="3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Blip>
          <a:blip r:embed="rId13"/>
        </a:buBlip>
        <a:defRPr sz="2800" kern="120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Tx/>
        <a:buBlip>
          <a:blip r:embed="rId13"/>
        </a:buBlip>
        <a:defRPr sz="2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Tx/>
        <a:buBlip>
          <a:blip r:embed="rId13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Tx/>
        <a:buBlip>
          <a:blip r:embed="rId13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Tx/>
        <a:buBlip>
          <a:blip r:embed="rId13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flipH="1">
            <a:off x="468631" y="1907703"/>
            <a:ext cx="45719" cy="1512169"/>
          </a:xfrm>
          <a:noFill/>
          <a:ln>
            <a:solidFill>
              <a:schemeClr val="bg1"/>
            </a:solidFill>
          </a:ln>
        </p:spPr>
        <p:txBody>
          <a:bodyPr/>
          <a:lstStyle/>
          <a:p>
            <a:pPr>
              <a:lnSpc>
                <a:spcPct val="150000"/>
              </a:lnSpc>
            </a:pPr>
            <a:endParaRPr lang="ru-RU" sz="800" b="1" i="1" dirty="0">
              <a:solidFill>
                <a:srgbClr val="00B0F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8631" y="611560"/>
            <a:ext cx="5984704" cy="2304256"/>
          </a:xfrm>
        </p:spPr>
        <p:txBody>
          <a:bodyPr>
            <a:normAutofit fontScale="47500" lnSpcReduction="20000"/>
          </a:bodyPr>
          <a:lstStyle/>
          <a:p>
            <a:r>
              <a:rPr lang="ru-RU" sz="4000" dirty="0">
                <a:solidFill>
                  <a:srgbClr val="7030A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МУНИЦИПАЛЬНОЕ БЮДЖЕТНОЕ ДОШКОЛЬНОЕ ОБРАЗОВАТЕЛЬНОЕ </a:t>
            </a:r>
          </a:p>
          <a:p>
            <a:r>
              <a:rPr lang="ru-RU" sz="4000" dirty="0">
                <a:solidFill>
                  <a:srgbClr val="7030A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УЧРЕЖДЕНИЕ «ДЕТСКИЙ САД №3 «CОЛНЫШКО</a:t>
            </a:r>
            <a:r>
              <a:rPr lang="ru-RU" sz="4000" dirty="0" smtClean="0">
                <a:solidFill>
                  <a:srgbClr val="7030A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»</a:t>
            </a:r>
          </a:p>
          <a:p>
            <a:r>
              <a:rPr lang="ru-RU" sz="4000" dirty="0" smtClean="0">
                <a:solidFill>
                  <a:srgbClr val="7030A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4000" dirty="0">
                <a:solidFill>
                  <a:srgbClr val="7030A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П КРАСНОГВАРДЕЙСКОЕ </a:t>
            </a:r>
          </a:p>
          <a:p>
            <a:r>
              <a:rPr lang="ru-RU" sz="4000" dirty="0">
                <a:solidFill>
                  <a:srgbClr val="7030A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КРАСНОГВАРДЕЙСКОГО РАЙОНА РЕСПУБЛИКИ КРЫМ</a:t>
            </a:r>
          </a:p>
          <a:p>
            <a:r>
              <a:rPr lang="ru-RU" sz="4000" dirty="0">
                <a:solidFill>
                  <a:srgbClr val="7030A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(МБДОУ «ДЕТСКИЙ САД №3«СОЛНЫШКО»)</a:t>
            </a:r>
          </a:p>
          <a:p>
            <a:endParaRPr lang="ru-RU" dirty="0">
              <a:solidFill>
                <a:srgbClr val="7030A0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92696" y="3563888"/>
            <a:ext cx="543660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Портфолио воспитателя</a:t>
            </a:r>
          </a:p>
          <a:p>
            <a:pPr algn="ctr"/>
            <a:endParaRPr lang="ru-RU" sz="4400" b="1" i="1" dirty="0">
              <a:solidFill>
                <a:srgbClr val="FF0000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  <a:p>
            <a:pPr algn="ctr"/>
            <a:endParaRPr lang="ru-RU" sz="4400" b="1" i="1" dirty="0" smtClean="0">
              <a:solidFill>
                <a:srgbClr val="FF0000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  <a:p>
            <a:pPr algn="ctr"/>
            <a:endParaRPr lang="ru-RU" sz="4400" b="1" i="1" dirty="0">
              <a:solidFill>
                <a:srgbClr val="FF0000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  <a:p>
            <a:pPr algn="ctr"/>
            <a:endParaRPr lang="ru-RU" sz="4400" b="1" i="1" dirty="0" smtClean="0">
              <a:solidFill>
                <a:srgbClr val="FF0000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  <a:p>
            <a:pPr algn="ctr"/>
            <a:endParaRPr lang="ru-RU" sz="4400" b="1" i="1" dirty="0">
              <a:solidFill>
                <a:srgbClr val="FF0000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107505"/>
            <a:ext cx="5829300" cy="64807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8720" y="1403648"/>
            <a:ext cx="5184576" cy="6336704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Общий трудовой стаж:  18лет Стаж педагогической работы (по специальности): 10 лет 10 месяцев</a:t>
            </a:r>
          </a:p>
          <a:p>
            <a:pPr algn="just"/>
            <a:r>
              <a:rPr lang="ru-RU" dirty="0" smtClean="0"/>
              <a:t>В данном учреждении: </a:t>
            </a:r>
          </a:p>
          <a:p>
            <a:pPr algn="just"/>
            <a:r>
              <a:rPr lang="ru-RU" dirty="0" smtClean="0"/>
              <a:t>4  года </a:t>
            </a:r>
            <a:r>
              <a:rPr lang="ru-RU" dirty="0"/>
              <a:t>7 </a:t>
            </a:r>
            <a:r>
              <a:rPr lang="ru-RU" dirty="0" smtClean="0"/>
              <a:t>месяце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252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2696" y="1"/>
            <a:ext cx="144016" cy="1187624"/>
          </a:xfrm>
        </p:spPr>
        <p:txBody>
          <a:bodyPr/>
          <a:lstStyle/>
          <a:p>
            <a:endParaRPr lang="ru-RU" sz="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02940" y="8100392"/>
            <a:ext cx="2438028" cy="220670"/>
          </a:xfrm>
        </p:spPr>
        <p:txBody>
          <a:bodyPr>
            <a:noAutofit/>
          </a:bodyPr>
          <a:lstStyle/>
          <a:p>
            <a:endParaRPr lang="ru-RU" sz="1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0648" y="369332"/>
            <a:ext cx="64087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i="1" dirty="0" smtClean="0">
              <a:solidFill>
                <a:srgbClr val="FF0000"/>
              </a:solidFill>
            </a:endParaRPr>
          </a:p>
          <a:p>
            <a:pPr algn="ctr"/>
            <a:endParaRPr lang="ru-RU" sz="3200" b="1" i="1" dirty="0">
              <a:solidFill>
                <a:srgbClr val="FF0000"/>
              </a:solidFill>
            </a:endParaRPr>
          </a:p>
          <a:p>
            <a:pPr algn="ctr"/>
            <a:r>
              <a:rPr lang="ru-RU" sz="3200" b="1" i="1" dirty="0" smtClean="0">
                <a:solidFill>
                  <a:srgbClr val="FF0000"/>
                </a:solidFill>
              </a:rPr>
              <a:t>Эссе</a:t>
            </a:r>
            <a:r>
              <a:rPr lang="ru-RU" sz="3200" b="1" i="1" dirty="0">
                <a:solidFill>
                  <a:srgbClr val="FF0000"/>
                </a:solidFill>
              </a:rPr>
              <a:t>: «Я и моя профессия»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04664" y="954106"/>
            <a:ext cx="5760640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sz="2400" b="1" i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2400" b="1" i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24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свете есть много различных профессий,</a:t>
            </a:r>
          </a:p>
          <a:p>
            <a:pPr algn="r"/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 каждой есть прелесть своя.</a:t>
            </a:r>
          </a:p>
          <a:p>
            <a:pPr algn="r"/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нет благородней, нужней и чудесней</a:t>
            </a:r>
          </a:p>
          <a:p>
            <a:pPr algn="r"/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</a:t>
            </a:r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та, кем работаю я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r"/>
            <a:endParaRPr lang="ru-RU" sz="14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B050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853645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620688" y="1"/>
            <a:ext cx="72008" cy="36346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02940" y="8100392"/>
            <a:ext cx="2438028" cy="220670"/>
          </a:xfrm>
        </p:spPr>
        <p:txBody>
          <a:bodyPr>
            <a:noAutofit/>
          </a:bodyPr>
          <a:lstStyle/>
          <a:p>
            <a:endParaRPr lang="ru-RU" sz="1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0648" y="369332"/>
            <a:ext cx="64087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</a:rPr>
              <a:t>Эссе</a:t>
            </a:r>
            <a:r>
              <a:rPr lang="ru-RU" sz="3200" b="1" i="1" dirty="0">
                <a:solidFill>
                  <a:srgbClr val="FF0000"/>
                </a:solidFill>
              </a:rPr>
              <a:t>: «Я и моя профессия»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04664" y="954108"/>
            <a:ext cx="597666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Детский </a:t>
            </a:r>
            <a:r>
              <a:rPr lang="ru-RU" sz="2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 – это дом внимания, добра, света, где учатся жить. Воспитывая детей, я стараюсь научить их дружить друг с другом, сделать коллективом, где не было бы лишних, не особенных. </a:t>
            </a:r>
            <a:endParaRPr lang="ru-RU" sz="2000" b="1" i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Дети с </a:t>
            </a:r>
            <a:r>
              <a:rPr lang="ru-RU" sz="2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удовольствием идут в детский сад, приветствуют друг друга радостными улыбками, объятиями, делятся «домашними» новостями, вместе играют, делают для себя все новые и новые открытия. Значит им здесь хорошо и уютно. И это меня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радует.</a:t>
            </a:r>
            <a:endParaRPr lang="ru-RU" sz="20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Я </a:t>
            </a:r>
            <a:r>
              <a:rPr lang="ru-RU" sz="2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считаю, что дети являются даром Божьим и ни с чем несравнимым сокровищем, которое дается не всем людям, поэтому я стараюсь относиться к ним с заботой и добротой.</a:t>
            </a:r>
          </a:p>
          <a:p>
            <a:pPr algn="just"/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На </a:t>
            </a:r>
            <a:r>
              <a:rPr lang="ru-RU" sz="2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этом и стоит моя профессия.</a:t>
            </a:r>
            <a:br>
              <a:rPr lang="ru-RU" sz="2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– счастливый человек! Думать о детях, заботиться о них, любить их – самое прекрасное чувство, которое дано испытать не каждому. И этим я счастлива!</a:t>
            </a:r>
            <a:endParaRPr lang="ru-RU" sz="2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37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670" y="761974"/>
            <a:ext cx="6066674" cy="4871274"/>
          </a:xfrm>
        </p:spPr>
        <p:txBody>
          <a:bodyPr/>
          <a:lstStyle/>
          <a:p>
            <a:r>
              <a:rPr lang="ru-RU" sz="9600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Раздел </a:t>
            </a:r>
            <a:r>
              <a:rPr lang="en-US" sz="9600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II</a:t>
            </a:r>
            <a:r>
              <a:rPr lang="ru-RU" sz="9600" dirty="0" smtClean="0"/>
              <a:t/>
            </a:r>
            <a:br>
              <a:rPr lang="ru-RU" sz="9600" dirty="0" smtClean="0"/>
            </a:br>
            <a:r>
              <a:rPr lang="ru-RU" sz="2400" dirty="0"/>
              <a:t> 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908720" y="3563888"/>
            <a:ext cx="518457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>
                <a:solidFill>
                  <a:srgbClr val="7030A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Награды и достижения педагога и воспитанников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0648" y="107504"/>
            <a:ext cx="648072" cy="720080"/>
          </a:xfrm>
        </p:spPr>
        <p:txBody>
          <a:bodyPr/>
          <a:lstStyle/>
          <a:p>
            <a:endParaRPr lang="ru-RU" sz="800" dirty="0"/>
          </a:p>
        </p:txBody>
      </p:sp>
      <p:sp>
        <p:nvSpPr>
          <p:cNvPr id="3" name="TextBox 2"/>
          <p:cNvSpPr txBox="1"/>
          <p:nvPr/>
        </p:nvSpPr>
        <p:spPr>
          <a:xfrm>
            <a:off x="1484784" y="251520"/>
            <a:ext cx="41764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>
                <a:solidFill>
                  <a:srgbClr val="0070C0"/>
                </a:solidFill>
              </a:rPr>
              <a:t>Достижения моих воспитанников </a:t>
            </a:r>
          </a:p>
        </p:txBody>
      </p:sp>
      <p:sp>
        <p:nvSpPr>
          <p:cNvPr id="8" name="Объект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0"/>
            <a:ext cx="5722962" cy="4788024"/>
          </a:xfrm>
        </p:spPr>
        <p:txBody>
          <a:bodyPr vert="horz"/>
          <a:lstStyle/>
          <a:p>
            <a:r>
              <a:rPr lang="ru-RU" sz="9600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Раздел </a:t>
            </a:r>
            <a:r>
              <a:rPr lang="en-US" sz="9600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III</a:t>
            </a:r>
            <a:endParaRPr lang="ru-RU" sz="9600" b="1" i="1" dirty="0">
              <a:solidFill>
                <a:srgbClr val="7030A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028700" y="7518399"/>
            <a:ext cx="48006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96752" y="3779912"/>
            <a:ext cx="47525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>
                <a:solidFill>
                  <a:srgbClr val="7030A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Результаты педагогической деятельности</a:t>
            </a:r>
            <a:endParaRPr lang="ru-RU" sz="4000" dirty="0"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764704" cy="395535"/>
          </a:xfrm>
        </p:spPr>
        <p:txBody>
          <a:bodyPr/>
          <a:lstStyle/>
          <a:p>
            <a:endParaRPr lang="ru-RU" sz="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8680" y="1331640"/>
            <a:ext cx="5760640" cy="7488831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b="1" dirty="0"/>
              <a:t>•	Конвенция о Правах ребенка </a:t>
            </a:r>
          </a:p>
          <a:p>
            <a:pPr marL="0" indent="0" algn="just">
              <a:buNone/>
            </a:pPr>
            <a:r>
              <a:rPr lang="ru-RU" b="1" dirty="0"/>
              <a:t>•	Закон РФ «Об основных гарантиях прав ребенка» </a:t>
            </a:r>
          </a:p>
          <a:p>
            <a:pPr marL="0" indent="0" algn="just">
              <a:buNone/>
            </a:pPr>
            <a:r>
              <a:rPr lang="ru-RU" b="1" dirty="0"/>
              <a:t>•	Федеральным государственным образовательным стандартом дошкольного образования (утвержден Приказом Министерства образования и науки РФ от 17.10.2013г №1155) </a:t>
            </a:r>
          </a:p>
          <a:p>
            <a:pPr marL="0" indent="0" algn="just">
              <a:buNone/>
            </a:pPr>
            <a:r>
              <a:rPr lang="ru-RU" b="1" dirty="0"/>
              <a:t>•	Федеральный закон «Об образовании в Российской Федерации» от 29.12.2012г. №273-ФЗ</a:t>
            </a:r>
          </a:p>
          <a:p>
            <a:pPr marL="0" indent="0" algn="just">
              <a:buNone/>
            </a:pPr>
            <a:r>
              <a:rPr lang="ru-RU" b="1" dirty="0"/>
              <a:t>•	 Постановление главного государственного санитарного врача РФ от 28 сентября № 28 «Санитарно-эпидемиологических требования к организациям воспитания и обучения, отдыха и оздоровления детей и молодежи»</a:t>
            </a:r>
          </a:p>
          <a:p>
            <a:pPr marL="0" indent="0" algn="just">
              <a:buNone/>
            </a:pPr>
            <a:r>
              <a:rPr lang="ru-RU" b="1" dirty="0"/>
              <a:t>•	 Постановление главного государственного санитарного врача РФ от 28 сентября октября № 32 «Санитарно-эпидемиологических требования к организации общественного питания населения»</a:t>
            </a:r>
          </a:p>
          <a:p>
            <a:pPr marL="0" indent="0" algn="just">
              <a:buNone/>
            </a:pPr>
            <a:r>
              <a:rPr lang="ru-RU" b="1" dirty="0"/>
              <a:t>•	Приказом </a:t>
            </a:r>
            <a:r>
              <a:rPr lang="ru-RU" b="1" dirty="0" err="1"/>
              <a:t>Минобрнауки</a:t>
            </a:r>
            <a:r>
              <a:rPr lang="ru-RU" b="1" dirty="0"/>
              <a:t> РФ от 30.08.2013 №1014 «Об утверждении Порядка организации и осуществления образовательной деятельности по основным общеобразовательным программам дошкольного образования</a:t>
            </a:r>
          </a:p>
          <a:p>
            <a:pPr marL="0" indent="0" algn="just">
              <a:buNone/>
            </a:pPr>
            <a:r>
              <a:rPr lang="ru-RU" b="1" dirty="0"/>
              <a:t>зарегистрирован в Минюсте России 26.09.2013 №30038)</a:t>
            </a:r>
          </a:p>
          <a:p>
            <a:pPr marL="0" indent="0" algn="just">
              <a:buNone/>
            </a:pPr>
            <a:r>
              <a:rPr lang="ru-RU" b="1" dirty="0"/>
              <a:t>•	Устав МБДОУ «Детский сад №3 «Солнышко» п Красногвардейское Республики Крым</a:t>
            </a:r>
          </a:p>
          <a:p>
            <a:pPr marL="0" indent="0" algn="just">
              <a:buNone/>
            </a:pPr>
            <a:r>
              <a:rPr lang="ru-RU" b="1" dirty="0"/>
              <a:t>•	 Программа развития МБДОУ «Детский сад №3 «Солнышко» </a:t>
            </a:r>
          </a:p>
          <a:p>
            <a:pPr marL="0" indent="0" algn="just">
              <a:buNone/>
            </a:pPr>
            <a:r>
              <a:rPr lang="ru-RU" b="1" dirty="0"/>
              <a:t>п Красногвардейское на 2021-2025 г.</a:t>
            </a:r>
          </a:p>
          <a:p>
            <a:pPr marL="0" indent="0" algn="just">
              <a:buNone/>
            </a:pPr>
            <a:r>
              <a:rPr lang="ru-RU" b="1" dirty="0"/>
              <a:t>Обязательная часть программы разработана на основе Инновационной программы дошкольного образования «От рождения до школы» од ред. Н.Е. </a:t>
            </a:r>
            <a:r>
              <a:rPr lang="ru-RU" b="1" dirty="0" err="1"/>
              <a:t>Вераксы</a:t>
            </a:r>
            <a:r>
              <a:rPr lang="ru-RU" b="1" dirty="0"/>
              <a:t>, Т.С. Комаровой, Э.М. Дорофеевой 2019год – Издание пятое (инновационное), исправленное </a:t>
            </a:r>
            <a:r>
              <a:rPr lang="ru-RU" b="1" dirty="0" err="1"/>
              <a:t>идополненое</a:t>
            </a:r>
            <a:r>
              <a:rPr lang="ru-RU" b="1" dirty="0"/>
              <a:t>.- М.МОЗАИКА- СИНТЕЗ, 2019- с336. </a:t>
            </a:r>
          </a:p>
          <a:p>
            <a:pPr marL="0" indent="0" algn="just">
              <a:buNone/>
            </a:pPr>
            <a:endParaRPr lang="ru-RU" b="1" dirty="0" smtClean="0"/>
          </a:p>
          <a:p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36712" y="251520"/>
            <a:ext cx="48965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solidFill>
                  <a:srgbClr val="FF0000"/>
                </a:solidFill>
              </a:rPr>
              <a:t>Нормативно-правовые документы</a:t>
            </a:r>
          </a:p>
        </p:txBody>
      </p:sp>
    </p:spTree>
    <p:extLst>
      <p:ext uri="{BB962C8B-B14F-4D97-AF65-F5344CB8AC3E}">
        <p14:creationId xmlns:p14="http://schemas.microsoft.com/office/powerpoint/2010/main" val="352618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827584"/>
            <a:ext cx="6010994" cy="4104456"/>
          </a:xfrm>
        </p:spPr>
        <p:txBody>
          <a:bodyPr/>
          <a:lstStyle/>
          <a:p>
            <a:r>
              <a:rPr lang="ru-RU" sz="9600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/>
            </a:r>
            <a:br>
              <a:rPr lang="ru-RU" sz="9600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</a:br>
            <a:r>
              <a:rPr lang="ru-RU" sz="9600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Раздел </a:t>
            </a:r>
            <a:r>
              <a:rPr lang="en-US" sz="9600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IV</a:t>
            </a:r>
            <a:r>
              <a:rPr lang="ru-RU" sz="9600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/>
            </a:r>
            <a:br>
              <a:rPr lang="ru-RU" sz="9600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</a:br>
            <a:endParaRPr lang="ru-RU" sz="9600" dirty="0">
              <a:solidFill>
                <a:srgbClr val="7030A0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7236296"/>
            <a:ext cx="4800600" cy="282104"/>
          </a:xfrm>
        </p:spPr>
        <p:txBody>
          <a:bodyPr>
            <a:normAutofit fontScale="55000" lnSpcReduction="20000"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908720" y="4644008"/>
            <a:ext cx="53285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rgbClr val="7030A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Самообразование педагога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332655" y="539552"/>
            <a:ext cx="45719" cy="144016"/>
          </a:xfrm>
        </p:spPr>
        <p:txBody>
          <a:bodyPr/>
          <a:lstStyle/>
          <a:p>
            <a:endParaRPr lang="ru-RU" sz="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8680" y="1979712"/>
            <a:ext cx="216024" cy="5040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32656" y="683568"/>
            <a:ext cx="5904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>
                <a:solidFill>
                  <a:srgbClr val="FF0000"/>
                </a:solidFill>
              </a:rPr>
              <a:t>Самообразование 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5319" y="1369775"/>
            <a:ext cx="5400600" cy="7417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Тема: «Опытно-экономическая деятельность по обучению азам экономики</a:t>
            </a:r>
            <a:r>
              <a:rPr lang="ru-RU" sz="2000" b="1" dirty="0" smtClean="0">
                <a:solidFill>
                  <a:srgbClr val="7030A0"/>
                </a:solidFill>
              </a:rPr>
              <a:t>»</a:t>
            </a:r>
          </a:p>
          <a:p>
            <a:r>
              <a:rPr lang="ru-RU" sz="1600" b="1" dirty="0" smtClean="0">
                <a:solidFill>
                  <a:srgbClr val="7030A0"/>
                </a:solidFill>
              </a:rPr>
              <a:t>Изучение методической литературы:</a:t>
            </a:r>
            <a:endParaRPr lang="ru-RU" sz="1600" b="1" dirty="0">
              <a:solidFill>
                <a:srgbClr val="7030A0"/>
              </a:solidFill>
            </a:endParaRPr>
          </a:p>
          <a:p>
            <a:endParaRPr lang="ru-RU" sz="1600" b="1" dirty="0" smtClean="0">
              <a:solidFill>
                <a:srgbClr val="7030A0"/>
              </a:solidFill>
            </a:endParaRPr>
          </a:p>
          <a:p>
            <a:r>
              <a:rPr lang="ru-RU" sz="1600" b="1" dirty="0">
                <a:solidFill>
                  <a:srgbClr val="7030A0"/>
                </a:solidFill>
              </a:rPr>
              <a:t>1.Аношина Л.М. Экономическое воспитание старших дошкольников в процессе ознакомления с новыми профессиями // Детский сад от А до Я. 2003. №4. с.103.</a:t>
            </a:r>
          </a:p>
          <a:p>
            <a:r>
              <a:rPr lang="ru-RU" sz="1600" b="1" dirty="0">
                <a:solidFill>
                  <a:srgbClr val="7030A0"/>
                </a:solidFill>
              </a:rPr>
              <a:t>2.Белокашина С.В. Экономика и дети. Пословицы и поговорки // Дошкольная педагогика. 2009. №7. с.8.</a:t>
            </a:r>
          </a:p>
          <a:p>
            <a:r>
              <a:rPr lang="ru-RU" sz="1600" b="1" dirty="0">
                <a:solidFill>
                  <a:srgbClr val="7030A0"/>
                </a:solidFill>
              </a:rPr>
              <a:t>3.Дошкольникам об экономике: пособие для педагогов учреждений, обеспечивающих получение дошкольного образования / Е.Н. </a:t>
            </a:r>
            <a:r>
              <a:rPr lang="ru-RU" sz="1600" b="1" dirty="0" err="1">
                <a:solidFill>
                  <a:srgbClr val="7030A0"/>
                </a:solidFill>
              </a:rPr>
              <a:t>Табих</a:t>
            </a:r>
            <a:r>
              <a:rPr lang="ru-RU" sz="1600" b="1" dirty="0">
                <a:solidFill>
                  <a:srgbClr val="7030A0"/>
                </a:solidFill>
              </a:rPr>
              <a:t>. – Минск: </a:t>
            </a:r>
            <a:r>
              <a:rPr lang="ru-RU" sz="1600" b="1" dirty="0" err="1">
                <a:solidFill>
                  <a:srgbClr val="7030A0"/>
                </a:solidFill>
              </a:rPr>
              <a:t>Выш</a:t>
            </a:r>
            <a:r>
              <a:rPr lang="ru-RU" sz="1600" b="1" dirty="0">
                <a:solidFill>
                  <a:srgbClr val="7030A0"/>
                </a:solidFill>
              </a:rPr>
              <a:t>. </a:t>
            </a:r>
            <a:r>
              <a:rPr lang="ru-RU" sz="1600" b="1" dirty="0" err="1">
                <a:solidFill>
                  <a:srgbClr val="7030A0"/>
                </a:solidFill>
              </a:rPr>
              <a:t>шк</a:t>
            </a:r>
            <a:r>
              <a:rPr lang="ru-RU" sz="1600" b="1" dirty="0">
                <a:solidFill>
                  <a:srgbClr val="7030A0"/>
                </a:solidFill>
              </a:rPr>
              <a:t>., 2007. – 48 с.: ил.</a:t>
            </a:r>
          </a:p>
          <a:p>
            <a:r>
              <a:rPr lang="ru-RU" sz="1600" b="1" dirty="0">
                <a:solidFill>
                  <a:srgbClr val="7030A0"/>
                </a:solidFill>
              </a:rPr>
              <a:t>4.Интернет ресурсы</a:t>
            </a:r>
          </a:p>
          <a:p>
            <a:r>
              <a:rPr lang="ru-RU" sz="1600" b="1" dirty="0">
                <a:solidFill>
                  <a:srgbClr val="7030A0"/>
                </a:solidFill>
              </a:rPr>
              <a:t>https://www.minfin.ru/ru/document</a:t>
            </a:r>
          </a:p>
          <a:p>
            <a:r>
              <a:rPr lang="ru-RU" sz="1600" b="1" dirty="0">
                <a:solidFill>
                  <a:srgbClr val="7030A0"/>
                </a:solidFill>
              </a:rPr>
              <a:t>https://dohcolonoc.ru/</a:t>
            </a:r>
          </a:p>
          <a:p>
            <a:r>
              <a:rPr lang="ru-RU" sz="1600" b="1" dirty="0">
                <a:solidFill>
                  <a:srgbClr val="7030A0"/>
                </a:solidFill>
              </a:rPr>
              <a:t>http://e.stvospitatel.ru/</a:t>
            </a:r>
          </a:p>
          <a:p>
            <a:endParaRPr lang="ru-RU" sz="1600" b="1" dirty="0">
              <a:solidFill>
                <a:srgbClr val="7030A0"/>
              </a:solidFill>
            </a:endParaRPr>
          </a:p>
          <a:p>
            <a:r>
              <a:rPr lang="ru-RU" sz="1600" b="1" dirty="0">
                <a:solidFill>
                  <a:srgbClr val="7030A0"/>
                </a:solidFill>
              </a:rPr>
              <a:t>5.Играем в экономику: комплексные занятия, сюжетно-ролевые игры и дидактические игры / авт.- сост. Л.Г. Киреева. – Волгоград: Учитель, 2008г. – 169 с.</a:t>
            </a:r>
          </a:p>
          <a:p>
            <a:r>
              <a:rPr lang="ru-RU" sz="1600" b="1" dirty="0">
                <a:solidFill>
                  <a:srgbClr val="7030A0"/>
                </a:solidFill>
              </a:rPr>
              <a:t>6.Лушникова Е.В. Как мы играем в экономику //Воспитатель ДОУ «ТЦ СФЕРА» М.; 2008. № 11. с.75.</a:t>
            </a:r>
          </a:p>
          <a:p>
            <a:endParaRPr lang="ru-RU" sz="1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257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467544"/>
            <a:ext cx="6010994" cy="4536504"/>
          </a:xfrm>
        </p:spPr>
        <p:txBody>
          <a:bodyPr/>
          <a:lstStyle/>
          <a:p>
            <a:r>
              <a:rPr lang="ru-RU" sz="9600" dirty="0" smtClean="0">
                <a:solidFill>
                  <a:srgbClr val="FF0000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Раздел </a:t>
            </a:r>
            <a:r>
              <a:rPr lang="en-US" sz="9600" dirty="0" smtClean="0">
                <a:solidFill>
                  <a:srgbClr val="FF0000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V</a:t>
            </a:r>
            <a:r>
              <a:rPr lang="ru-RU" sz="9600" dirty="0"/>
              <a:t/>
            </a:r>
            <a:br>
              <a:rPr lang="ru-RU" sz="9600" dirty="0"/>
            </a:b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7308304"/>
            <a:ext cx="4800600" cy="210096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36712" y="3491880"/>
            <a:ext cx="511256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rgbClr val="7030A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Материалы по обобщению и распространению педагогического опыта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2696" y="1"/>
            <a:ext cx="5112568" cy="1115615"/>
          </a:xfrm>
        </p:spPr>
        <p:txBody>
          <a:bodyPr/>
          <a:lstStyle/>
          <a:p>
            <a:r>
              <a:rPr lang="ru-RU" sz="5400" dirty="0" smtClean="0">
                <a:solidFill>
                  <a:srgbClr val="FF0000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Содержание</a:t>
            </a:r>
            <a:endParaRPr lang="ru-RU" sz="5400" dirty="0">
              <a:solidFill>
                <a:srgbClr val="FF0000"/>
              </a:solidFill>
              <a:effectLst/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0810" y="1115617"/>
            <a:ext cx="5398510" cy="705260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Раздел 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smtClean="0"/>
              <a:t> </a:t>
            </a:r>
            <a:r>
              <a:rPr lang="ru-RU" b="1" dirty="0" smtClean="0">
                <a:solidFill>
                  <a:srgbClr val="7030A0"/>
                </a:solidFill>
              </a:rPr>
              <a:t>Общие сведения о педагоге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Раздел </a:t>
            </a:r>
            <a:r>
              <a:rPr lang="en-US" b="1" dirty="0" smtClean="0">
                <a:solidFill>
                  <a:srgbClr val="FF0000"/>
                </a:solidFill>
              </a:rPr>
              <a:t>II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7030A0"/>
                </a:solidFill>
              </a:rPr>
              <a:t>Награды и достижения педагога и воспитанников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Раздел </a:t>
            </a:r>
            <a:r>
              <a:rPr lang="en-US" b="1" dirty="0" smtClean="0">
                <a:solidFill>
                  <a:srgbClr val="FF0000"/>
                </a:solidFill>
              </a:rPr>
              <a:t>III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7030A0"/>
                </a:solidFill>
              </a:rPr>
              <a:t>Результаты педагогической деятельности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Раздел </a:t>
            </a:r>
            <a:r>
              <a:rPr lang="en-US" b="1" dirty="0" smtClean="0">
                <a:solidFill>
                  <a:srgbClr val="FF0000"/>
                </a:solidFill>
              </a:rPr>
              <a:t>IV</a:t>
            </a:r>
            <a:r>
              <a:rPr lang="ru-RU" b="1" dirty="0" smtClean="0"/>
              <a:t> </a:t>
            </a:r>
            <a:r>
              <a:rPr lang="ru-RU" b="1" dirty="0" smtClean="0">
                <a:solidFill>
                  <a:srgbClr val="7030A0"/>
                </a:solidFill>
              </a:rPr>
              <a:t>Самообразование педагога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Раздел </a:t>
            </a:r>
            <a:r>
              <a:rPr lang="en-US" b="1" dirty="0" smtClean="0">
                <a:solidFill>
                  <a:srgbClr val="FF0000"/>
                </a:solidFill>
              </a:rPr>
              <a:t>V</a:t>
            </a:r>
            <a:r>
              <a:rPr lang="ru-RU" b="1" dirty="0" smtClean="0"/>
              <a:t> </a:t>
            </a:r>
            <a:r>
              <a:rPr lang="ru-RU" b="1" dirty="0" smtClean="0">
                <a:solidFill>
                  <a:srgbClr val="7030A0"/>
                </a:solidFill>
              </a:rPr>
              <a:t>Материалы по обобщению и распространению ПО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    Раздел </a:t>
            </a:r>
            <a:r>
              <a:rPr lang="en-US" b="1" dirty="0" smtClean="0">
                <a:solidFill>
                  <a:srgbClr val="FF0000"/>
                </a:solidFill>
              </a:rPr>
              <a:t>VI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7030A0"/>
                </a:solidFill>
              </a:rPr>
              <a:t>Приложение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8680" y="395536"/>
            <a:ext cx="5760640" cy="4392488"/>
          </a:xfrm>
        </p:spPr>
        <p:txBody>
          <a:bodyPr/>
          <a:lstStyle/>
          <a:p>
            <a:r>
              <a:rPr lang="ru-RU" sz="9600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/>
            </a:r>
            <a:br>
              <a:rPr lang="ru-RU" sz="9600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</a:br>
            <a:r>
              <a:rPr lang="ru-RU" sz="9600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Раздел </a:t>
            </a:r>
            <a:r>
              <a:rPr lang="en-US" sz="9600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VI</a:t>
            </a:r>
            <a:r>
              <a:rPr lang="ru-RU" sz="9600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/>
            </a:r>
            <a:br>
              <a:rPr lang="ru-RU" sz="9600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</a:br>
            <a:endParaRPr lang="ru-RU" sz="9600" dirty="0">
              <a:solidFill>
                <a:srgbClr val="7030A0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7308304"/>
            <a:ext cx="4800600" cy="210096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052736" y="4572000"/>
            <a:ext cx="4608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rgbClr val="7030A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Приложение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770081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6712" y="683568"/>
            <a:ext cx="360040" cy="1080120"/>
          </a:xfrm>
        </p:spPr>
        <p:txBody>
          <a:bodyPr/>
          <a:lstStyle/>
          <a:p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0810" y="8100392"/>
            <a:ext cx="5326502" cy="6782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" y="2051720"/>
            <a:ext cx="685799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i="1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Спасибо</a:t>
            </a:r>
          </a:p>
          <a:p>
            <a:pPr algn="ctr"/>
            <a:r>
              <a:rPr lang="ru-RU" sz="7200" b="1" i="1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7200" b="1" i="1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за </a:t>
            </a:r>
            <a:endParaRPr lang="ru-RU" sz="7200" b="1" i="1" dirty="0" smtClean="0">
              <a:solidFill>
                <a:srgbClr val="FF0000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  <a:p>
            <a:pPr algn="ctr"/>
            <a:r>
              <a:rPr lang="ru-RU" sz="7200" b="1" i="1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внимание</a:t>
            </a:r>
            <a:r>
              <a:rPr lang="ru-RU" sz="7200" b="1" i="1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989792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664" y="1499659"/>
            <a:ext cx="5976664" cy="3504389"/>
          </a:xfrm>
        </p:spPr>
        <p:txBody>
          <a:bodyPr/>
          <a:lstStyle/>
          <a:p>
            <a:r>
              <a:rPr lang="ru-RU" sz="9600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Раздел </a:t>
            </a:r>
            <a:r>
              <a:rPr lang="en-US" sz="9600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I</a:t>
            </a:r>
            <a:r>
              <a:rPr lang="ru-RU" sz="9600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/>
            </a:r>
            <a:br>
              <a:rPr lang="ru-RU" sz="9600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</a:br>
            <a:endParaRPr lang="ru-RU" sz="4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08720" y="3995936"/>
            <a:ext cx="53285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>
                <a:solidFill>
                  <a:srgbClr val="7030A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Общие сведения о педагоге</a:t>
            </a:r>
            <a:endParaRPr lang="ru-RU" sz="4000" b="1" i="1" dirty="0"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92696" y="6516216"/>
            <a:ext cx="5832648" cy="2376264"/>
          </a:xfrm>
          <a:noFill/>
        </p:spPr>
        <p:txBody>
          <a:bodyPr>
            <a:normAutofit fontScale="85000" lnSpcReduction="20000"/>
          </a:bodyPr>
          <a:lstStyle/>
          <a:p>
            <a:pPr algn="ctr"/>
            <a:r>
              <a:rPr lang="ru-RU" sz="2400" b="1" dirty="0">
                <a:solidFill>
                  <a:srgbClr val="7030A0"/>
                </a:solidFill>
              </a:rPr>
              <a:t>Максимова Маргарита </a:t>
            </a:r>
            <a:r>
              <a:rPr lang="ru-RU" sz="2400" b="1" dirty="0" smtClean="0">
                <a:solidFill>
                  <a:srgbClr val="7030A0"/>
                </a:solidFill>
              </a:rPr>
              <a:t>Николаевна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02.10.1967 г.р. </a:t>
            </a:r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Воспитатель - СЗД</a:t>
            </a:r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 smtClean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3850" y="2195736"/>
            <a:ext cx="2715310" cy="40807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flipH="1">
            <a:off x="404664" y="251520"/>
            <a:ext cx="432048" cy="792088"/>
          </a:xfrm>
        </p:spPr>
        <p:txBody>
          <a:bodyPr/>
          <a:lstStyle/>
          <a:p>
            <a:pPr algn="l"/>
            <a:r>
              <a:rPr lang="ru-RU" sz="3600" dirty="0">
                <a:effectLst/>
              </a:rPr>
              <a:t> </a:t>
            </a:r>
            <a:r>
              <a:rPr lang="ru-RU" sz="3600" dirty="0" smtClean="0">
                <a:effectLst/>
              </a:rPr>
              <a:t>   </a:t>
            </a:r>
            <a:endParaRPr lang="ru-RU" sz="3600" dirty="0">
              <a:solidFill>
                <a:srgbClr val="FF0000"/>
              </a:solidFill>
              <a:effectLst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949909" y="403030"/>
            <a:ext cx="4958182" cy="6815403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65304" y="944136"/>
            <a:ext cx="121400" cy="97731"/>
          </a:xfrm>
          <a:ln>
            <a:noFill/>
          </a:ln>
        </p:spPr>
        <p:txBody>
          <a:bodyPr>
            <a:normAutofit fontScale="25000" lnSpcReduction="20000"/>
          </a:bodyPr>
          <a:lstStyle/>
          <a:p>
            <a:pPr algn="just"/>
            <a:endParaRPr lang="ru-RU" sz="2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92696" y="323528"/>
            <a:ext cx="54726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Образование: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6752" y="1"/>
            <a:ext cx="288032" cy="683567"/>
          </a:xfrm>
        </p:spPr>
        <p:txBody>
          <a:bodyPr/>
          <a:lstStyle/>
          <a:p>
            <a:pPr algn="l"/>
            <a:r>
              <a:rPr lang="ru-RU" sz="800" dirty="0" smtClean="0"/>
              <a:t>    </a:t>
            </a:r>
            <a:endParaRPr lang="ru-RU" sz="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48680" y="971600"/>
            <a:ext cx="5544616" cy="2952328"/>
          </a:xfrm>
        </p:spPr>
        <p:txBody>
          <a:bodyPr>
            <a:normAutofit/>
          </a:bodyPr>
          <a:lstStyle/>
          <a:p>
            <a:pPr algn="just"/>
            <a:endParaRPr lang="ru-RU" sz="2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237312" y="971601"/>
            <a:ext cx="277788" cy="50405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1335637" y="50731"/>
            <a:ext cx="39604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solidFill>
                  <a:srgbClr val="FF0000"/>
                </a:solidFill>
              </a:rPr>
              <a:t>Повышение квалификации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437525" y="3986783"/>
            <a:ext cx="4205296" cy="59829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402948" y="117332"/>
            <a:ext cx="4257883" cy="59664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0848" y="2051720"/>
            <a:ext cx="648072" cy="864096"/>
          </a:xfrm>
        </p:spPr>
        <p:txBody>
          <a:bodyPr/>
          <a:lstStyle/>
          <a:p>
            <a:pPr algn="l"/>
            <a:endParaRPr lang="ru-RU" sz="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8680" y="899593"/>
            <a:ext cx="5544616" cy="7268626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484784" y="251520"/>
            <a:ext cx="42484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</a:rPr>
              <a:t>Повышение </a:t>
            </a:r>
            <a:r>
              <a:rPr lang="ru-RU" sz="3200" b="1" i="1" dirty="0">
                <a:solidFill>
                  <a:srgbClr val="FF0000"/>
                </a:solidFill>
              </a:rPr>
              <a:t>квалификации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279593" y="449897"/>
            <a:ext cx="4113595" cy="56109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374492" y="4174836"/>
            <a:ext cx="3841982" cy="5590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610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8680" y="761973"/>
            <a:ext cx="5966420" cy="497659"/>
          </a:xfrm>
        </p:spPr>
        <p:txBody>
          <a:bodyPr/>
          <a:lstStyle/>
          <a:p>
            <a:r>
              <a:rPr lang="ru-RU" dirty="0"/>
              <a:t>Повышение квалификации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322532" y="609723"/>
            <a:ext cx="4182618" cy="6202517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 flipV="1">
            <a:off x="5805264" y="4716016"/>
            <a:ext cx="277788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03663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312" y="539552"/>
            <a:ext cx="3168352" cy="470805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2246" y="539552"/>
            <a:ext cx="3206010" cy="45365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312" y="4623415"/>
            <a:ext cx="3175372" cy="449315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5226" y="4623415"/>
            <a:ext cx="3194760" cy="4520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098930"/>
      </p:ext>
    </p:extLst>
  </p:cSld>
  <p:clrMapOvr>
    <a:masterClrMapping/>
  </p:clrMapOvr>
</p:sld>
</file>

<file path=ppt/theme/theme1.xml><?xml version="1.0" encoding="utf-8"?>
<a:theme xmlns:a="http://schemas.openxmlformats.org/drawingml/2006/main" name="MSC_MS_RU_RU_8March_Pink_2007v_Russia">
  <a:themeElements>
    <a:clrScheme name="8 марта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8 марта">
      <a:majorFont>
        <a:latin typeface="Segoe Scrip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3DE88507-060B-42D1-89C8-39E512EFE87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MSC_MS_RU_RU_8March_Pink_2007v_Russia</Template>
  <TotalTime>0</TotalTime>
  <Words>364</Words>
  <Application>Microsoft Office PowerPoint</Application>
  <PresentationFormat>Экран (4:3)</PresentationFormat>
  <Paragraphs>94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MSC_MS_RU_RU_8March_Pink_2007v_Russia</vt:lpstr>
      <vt:lpstr>Презентация PowerPoint</vt:lpstr>
      <vt:lpstr>Содержание</vt:lpstr>
      <vt:lpstr>Раздел I </vt:lpstr>
      <vt:lpstr>Презентация PowerPoint</vt:lpstr>
      <vt:lpstr>    </vt:lpstr>
      <vt:lpstr>    </vt:lpstr>
      <vt:lpstr>Презентация PowerPoint</vt:lpstr>
      <vt:lpstr>Повышение квалификации </vt:lpstr>
      <vt:lpstr>Презентация PowerPoint</vt:lpstr>
      <vt:lpstr>Презентация PowerPoint</vt:lpstr>
      <vt:lpstr>Презентация PowerPoint</vt:lpstr>
      <vt:lpstr>Презентация PowerPoint</vt:lpstr>
      <vt:lpstr>Раздел II   </vt:lpstr>
      <vt:lpstr>Презентация PowerPoint</vt:lpstr>
      <vt:lpstr>Раздел III</vt:lpstr>
      <vt:lpstr>Презентация PowerPoint</vt:lpstr>
      <vt:lpstr> Раздел IV </vt:lpstr>
      <vt:lpstr>Презентация PowerPoint</vt:lpstr>
      <vt:lpstr>Раздел V </vt:lpstr>
      <vt:lpstr> Раздел VI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>Шаблон оформления к 8 Марта</dc:description>
  <cp:lastModifiedBy/>
  <cp:revision>1</cp:revision>
  <dcterms:created xsi:type="dcterms:W3CDTF">2016-01-10T07:30:25Z</dcterms:created>
  <dcterms:modified xsi:type="dcterms:W3CDTF">2023-02-14T07:16:32Z</dcterms:modified>
  <cp:category>Шаблон оформления к 8 Марта</cp:category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TC103516769990</vt:lpwstr>
  </property>
</Properties>
</file>