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7" r:id="rId8"/>
    <p:sldId id="284" r:id="rId9"/>
    <p:sldId id="315" r:id="rId10"/>
    <p:sldId id="316" r:id="rId11"/>
    <p:sldId id="312" r:id="rId12"/>
    <p:sldId id="313" r:id="rId13"/>
    <p:sldId id="314" r:id="rId14"/>
    <p:sldId id="264" r:id="rId15"/>
    <p:sldId id="270" r:id="rId16"/>
    <p:sldId id="271" r:id="rId17"/>
    <p:sldId id="286" r:id="rId18"/>
    <p:sldId id="272" r:id="rId19"/>
    <p:sldId id="288" r:id="rId20"/>
    <p:sldId id="273" r:id="rId21"/>
    <p:sldId id="303" r:id="rId22"/>
    <p:sldId id="310" r:id="rId2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9" autoAdjust="0"/>
    <p:restoredTop sz="94660"/>
  </p:normalViewPr>
  <p:slideViewPr>
    <p:cSldViewPr>
      <p:cViewPr varScale="1">
        <p:scale>
          <a:sx n="52" d="100"/>
          <a:sy n="52" d="100"/>
        </p:scale>
        <p:origin x="-2004" y="-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66D4C-3F86-4F84-91E3-01435979480C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0504C-A3D3-4986-8F7D-C43C1DCF83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7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0504C-A3D3-4986-8F7D-C43C1DCF83F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28692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333741"/>
            <a:ext cx="3030141" cy="4834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6"/>
            <a:ext cx="3031331" cy="1286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333741"/>
            <a:ext cx="3031331" cy="4834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5F26-DA64-4D27-9D2D-D1B6044C96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4488" y="761973"/>
            <a:ext cx="4800612" cy="1128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810" y="2133601"/>
            <a:ext cx="560429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5F26-DA64-4D27-9D2D-D1B6044C96BB}" type="datetimeFigureOut">
              <a:rPr lang="ru-RU" smtClean="0"/>
              <a:pPr/>
              <a:t>14.02.2023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20E37-A118-41DF-B88C-D135393E62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468631" y="1907703"/>
            <a:ext cx="45719" cy="1512169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ru-RU" sz="800" b="1" i="1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631" y="611560"/>
            <a:ext cx="5984704" cy="2304256"/>
          </a:xfrm>
        </p:spPr>
        <p:txBody>
          <a:bodyPr>
            <a:normAutofit fontScale="47500" lnSpcReduction="20000"/>
          </a:bodyPr>
          <a:lstStyle/>
          <a:p>
            <a:r>
              <a:rPr lang="ru-RU" sz="4000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МУНИЦИПАЛЬНОЕ БЮДЖЕТНОЕ ДОШКОЛЬНОЕ ОБРАЗОВАТЕЛЬНОЕ </a:t>
            </a:r>
          </a:p>
          <a:p>
            <a:r>
              <a:rPr lang="ru-RU" sz="4000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УЧРЕЖДЕНИЕ «ДЕТСКИЙ САД №3 «CОЛНЫШКО</a:t>
            </a:r>
            <a:r>
              <a:rPr lang="ru-RU" sz="4000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»</a:t>
            </a:r>
          </a:p>
          <a:p>
            <a:r>
              <a:rPr lang="ru-RU" sz="4000" dirty="0" smtClean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4000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 КРАСНОГВАРДЕЙСКОЕ </a:t>
            </a:r>
          </a:p>
          <a:p>
            <a:r>
              <a:rPr lang="ru-RU" sz="4000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КРАСНОГВАРДЕЙСКОГО РАЙОНА РЕСПУБЛИКИ КРЫМ</a:t>
            </a:r>
          </a:p>
          <a:p>
            <a:r>
              <a:rPr lang="ru-RU" sz="4000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(МБДОУ «ДЕТСКИЙ САД №3«СОЛНЫШКО»)</a:t>
            </a:r>
          </a:p>
          <a:p>
            <a:endParaRPr lang="ru-RU" dirty="0">
              <a:solidFill>
                <a:srgbClr val="7030A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2696" y="3563888"/>
            <a:ext cx="54366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Портфолио воспитателя</a:t>
            </a:r>
          </a:p>
          <a:p>
            <a:pPr algn="ctr"/>
            <a:endParaRPr lang="ru-RU" sz="4400" b="1" i="1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lang="ru-RU" sz="4400" b="1" i="1" dirty="0" smtClean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lang="ru-RU" sz="4400" b="1" i="1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lang="ru-RU" sz="4400" b="1" i="1" dirty="0" smtClean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endParaRPr lang="ru-RU" sz="4400" b="1" i="1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107505"/>
            <a:ext cx="5829300" cy="6480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8720" y="1403648"/>
            <a:ext cx="5184576" cy="633670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Общий трудовой стаж:  18лет Стаж педагогической работы (по специальности): 10 лет 10 месяцев</a:t>
            </a:r>
          </a:p>
          <a:p>
            <a:pPr algn="just"/>
            <a:r>
              <a:rPr lang="ru-RU" dirty="0" smtClean="0"/>
              <a:t>В данном учреждении: </a:t>
            </a:r>
          </a:p>
          <a:p>
            <a:pPr algn="just"/>
            <a:r>
              <a:rPr lang="ru-RU" dirty="0" smtClean="0"/>
              <a:t>4  года </a:t>
            </a:r>
            <a:r>
              <a:rPr lang="ru-RU" dirty="0"/>
              <a:t>7 </a:t>
            </a:r>
            <a:r>
              <a:rPr lang="ru-RU" dirty="0" smtClean="0"/>
              <a:t>месяце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5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696" y="1"/>
            <a:ext cx="144016" cy="1187624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2940" y="8100392"/>
            <a:ext cx="2438028" cy="220670"/>
          </a:xfrm>
        </p:spPr>
        <p:txBody>
          <a:bodyPr>
            <a:noAutofit/>
          </a:bodyPr>
          <a:lstStyle/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0648" y="369332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i="1" dirty="0" smtClean="0">
              <a:solidFill>
                <a:srgbClr val="FF0000"/>
              </a:solidFill>
            </a:endParaRPr>
          </a:p>
          <a:p>
            <a:pPr algn="ctr"/>
            <a:endParaRPr lang="ru-RU" sz="3200" b="1" i="1" dirty="0">
              <a:solidFill>
                <a:srgbClr val="FF0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Эссе</a:t>
            </a:r>
            <a:r>
              <a:rPr lang="ru-RU" sz="3200" b="1" i="1" dirty="0">
                <a:solidFill>
                  <a:srgbClr val="FF0000"/>
                </a:solidFill>
              </a:rPr>
              <a:t>: «Я и моя профессия»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4664" y="954106"/>
            <a:ext cx="576064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свете есть много различных профессий,</a:t>
            </a:r>
          </a:p>
          <a:p>
            <a:pPr algn="r"/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каждой есть прелесть своя.</a:t>
            </a:r>
          </a:p>
          <a:p>
            <a:pPr algn="r"/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нет благородней, нужней и чудесней</a:t>
            </a:r>
          </a:p>
          <a:p>
            <a:pPr algn="r"/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та, кем работаю я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r"/>
            <a:endParaRPr lang="ru-RU" sz="1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B05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5364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620688" y="1"/>
            <a:ext cx="72008" cy="3634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2940" y="8100392"/>
            <a:ext cx="2438028" cy="220670"/>
          </a:xfrm>
        </p:spPr>
        <p:txBody>
          <a:bodyPr>
            <a:noAutofit/>
          </a:bodyPr>
          <a:lstStyle/>
          <a:p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0648" y="369332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Эссе</a:t>
            </a:r>
            <a:r>
              <a:rPr lang="ru-RU" sz="3200" b="1" i="1" dirty="0">
                <a:solidFill>
                  <a:srgbClr val="FF0000"/>
                </a:solidFill>
              </a:rPr>
              <a:t>: «Я и моя профессия»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4664" y="954108"/>
            <a:ext cx="59766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Детский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– это дом внимания, добра, света, где учатся жить. Воспитывая детей, я стараюсь научить их дружить друг с другом, сделать коллективом, где не было бы лишних, не особенных. </a:t>
            </a:r>
            <a:endParaRPr lang="ru-RU" sz="20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Дети с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удовольствием идут в детский сад, приветствуют друг друга радостными улыбками, объятиями, делятся «домашними» новостями, вместе играют, делают для себя все новые и новые открытия. Значит им здесь хорошо и уютно. И это меня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радует.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Я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считаю, что дети являются даром Божьим и ни с чем несравнимым сокровищем, которое дается не всем людям, поэтому я стараюсь относиться к ним с заботой и добротой.</a:t>
            </a:r>
          </a:p>
          <a:p>
            <a:pPr algn="just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и стоит моя профессия.</a:t>
            </a:r>
            <a:b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– счастливый человек! Думать о детях, заботиться о них, любить их – самое прекрасное чувство, которое дано испытать не каждому. И этим я счастлива!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7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670" y="761974"/>
            <a:ext cx="6066674" cy="4871274"/>
          </a:xfrm>
        </p:spPr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Раздел </a:t>
            </a:r>
            <a:r>
              <a:rPr lang="en-US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II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908720" y="3563888"/>
            <a:ext cx="51845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Награды и достижения педагога и воспитанников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107504"/>
            <a:ext cx="648072" cy="720080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1484784" y="251520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</a:rPr>
              <a:t>Достижения моих воспитанников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0"/>
            <a:ext cx="5722962" cy="4788024"/>
          </a:xfrm>
        </p:spPr>
        <p:txBody>
          <a:bodyPr vert="horz"/>
          <a:lstStyle/>
          <a:p>
            <a: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Раздел </a:t>
            </a:r>
            <a:r>
              <a:rPr lang="en-US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III</a:t>
            </a:r>
            <a:endParaRPr lang="ru-RU" sz="9600" b="1" i="1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28700" y="7518399"/>
            <a:ext cx="4800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96752" y="3779912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Результаты педагогической деятельности</a:t>
            </a:r>
            <a:endParaRPr lang="ru-RU" sz="4000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764704" cy="395535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80" y="1331640"/>
            <a:ext cx="5760640" cy="7488831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•	Конвенция о Правах ребенка </a:t>
            </a:r>
          </a:p>
          <a:p>
            <a:pPr marL="0" indent="0" algn="just">
              <a:buNone/>
            </a:pPr>
            <a:r>
              <a:rPr lang="ru-RU" b="1" dirty="0"/>
              <a:t>•	Закон РФ «Об основных гарантиях прав ребенка» </a:t>
            </a:r>
          </a:p>
          <a:p>
            <a:pPr marL="0" indent="0" algn="just">
              <a:buNone/>
            </a:pPr>
            <a:r>
              <a:rPr lang="ru-RU" b="1" dirty="0"/>
              <a:t>•	Федеральным государственным образовательным стандартом дошкольного образования (утвержден Приказом Министерства образования и науки РФ от 17.10.2013г №1155) </a:t>
            </a:r>
          </a:p>
          <a:p>
            <a:pPr marL="0" indent="0" algn="just">
              <a:buNone/>
            </a:pPr>
            <a:r>
              <a:rPr lang="ru-RU" b="1" dirty="0"/>
              <a:t>•	Федеральный закон «Об образовании в Российской Федерации» от 29.12.2012г. №273-ФЗ</a:t>
            </a:r>
          </a:p>
          <a:p>
            <a:pPr marL="0" indent="0" algn="just">
              <a:buNone/>
            </a:pPr>
            <a:r>
              <a:rPr lang="ru-RU" b="1" dirty="0"/>
              <a:t>•	 Постановление главного государственного санитарного врача РФ от 28 сентября № 28 «Санитарно-эпидемиологических требования к организациям воспитания и обучения, отдыха и оздоровления детей и молодежи»</a:t>
            </a:r>
          </a:p>
          <a:p>
            <a:pPr marL="0" indent="0" algn="just">
              <a:buNone/>
            </a:pPr>
            <a:r>
              <a:rPr lang="ru-RU" b="1" dirty="0"/>
              <a:t>•	 Постановление главного государственного санитарного врача РФ от 28 сентября октября № 32 «Санитарно-эпидемиологических требования к организации общественного питания населения»</a:t>
            </a:r>
          </a:p>
          <a:p>
            <a:pPr marL="0" indent="0" algn="just">
              <a:buNone/>
            </a:pPr>
            <a:r>
              <a:rPr lang="ru-RU" b="1" dirty="0"/>
              <a:t>•	Приказом </a:t>
            </a:r>
            <a:r>
              <a:rPr lang="ru-RU" b="1" dirty="0" err="1"/>
              <a:t>Минобрнауки</a:t>
            </a:r>
            <a:r>
              <a:rPr lang="ru-RU" b="1" dirty="0"/>
              <a:t> РФ от 30.08.2013 №1014 «Об утверждении Порядка организации и осуществления образовательной деятельности по основным общеобразовательным программам дошкольного образования</a:t>
            </a:r>
          </a:p>
          <a:p>
            <a:pPr marL="0" indent="0" algn="just">
              <a:buNone/>
            </a:pPr>
            <a:r>
              <a:rPr lang="ru-RU" b="1" dirty="0"/>
              <a:t>зарегистрирован в Минюсте России 26.09.2013 №30038)</a:t>
            </a:r>
          </a:p>
          <a:p>
            <a:pPr marL="0" indent="0" algn="just">
              <a:buNone/>
            </a:pPr>
            <a:r>
              <a:rPr lang="ru-RU" b="1" dirty="0"/>
              <a:t>•	Устав МБДОУ «Детский сад №3 «Солнышко» п Красногвардейское Республики Крым</a:t>
            </a:r>
          </a:p>
          <a:p>
            <a:pPr marL="0" indent="0" algn="just">
              <a:buNone/>
            </a:pPr>
            <a:r>
              <a:rPr lang="ru-RU" b="1" dirty="0"/>
              <a:t>•	 Программа развития МБДОУ «Детский сад №3 «Солнышко» </a:t>
            </a:r>
          </a:p>
          <a:p>
            <a:pPr marL="0" indent="0" algn="just">
              <a:buNone/>
            </a:pPr>
            <a:r>
              <a:rPr lang="ru-RU" b="1" dirty="0"/>
              <a:t>п Красногвардейское на 2021-2025 г.</a:t>
            </a:r>
          </a:p>
          <a:p>
            <a:pPr marL="0" indent="0" algn="just">
              <a:buNone/>
            </a:pPr>
            <a:r>
              <a:rPr lang="ru-RU" b="1" dirty="0"/>
              <a:t>Обязательная часть программы разработана на основе Инновационной программы дошкольного образования «От рождения до школы» од ред. Н.Е. </a:t>
            </a:r>
            <a:r>
              <a:rPr lang="ru-RU" b="1" dirty="0" err="1"/>
              <a:t>Вераксы</a:t>
            </a:r>
            <a:r>
              <a:rPr lang="ru-RU" b="1" dirty="0"/>
              <a:t>, Т.С. Комаровой, Э.М. Дорофеевой 2019год – Издание пятое (инновационное), исправленное </a:t>
            </a:r>
            <a:r>
              <a:rPr lang="ru-RU" b="1" dirty="0" err="1"/>
              <a:t>идополненое</a:t>
            </a:r>
            <a:r>
              <a:rPr lang="ru-RU" b="1" dirty="0"/>
              <a:t>.- М.МОЗАИКА- СИНТЕЗ, 2019- с336. </a:t>
            </a:r>
          </a:p>
          <a:p>
            <a:pPr marL="0" indent="0" algn="just">
              <a:buNone/>
            </a:pPr>
            <a:endParaRPr lang="ru-RU" b="1" dirty="0" smtClean="0"/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6712" y="251520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Нормативно-правовые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35261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827584"/>
            <a:ext cx="6010994" cy="4104456"/>
          </a:xfrm>
        </p:spPr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Раздел </a:t>
            </a:r>
            <a:r>
              <a:rPr lang="en-US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IV</a:t>
            </a:r>
            <a:r>
              <a:rPr lang="ru-RU" sz="9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ru-RU" sz="9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ru-RU" sz="9600" dirty="0">
              <a:solidFill>
                <a:srgbClr val="7030A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7236296"/>
            <a:ext cx="4800600" cy="28210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08720" y="4644008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Самообразование педагога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32655" y="539552"/>
            <a:ext cx="45719" cy="144016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80" y="1979712"/>
            <a:ext cx="216024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2656" y="683568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Самообразование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5319" y="1369775"/>
            <a:ext cx="54006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Тема: «Опытно-экономическая деятельность по обучению азам экономики</a:t>
            </a:r>
            <a:r>
              <a:rPr lang="ru-RU" sz="2000" b="1" dirty="0" smtClean="0">
                <a:solidFill>
                  <a:srgbClr val="7030A0"/>
                </a:solidFill>
              </a:rPr>
              <a:t>»</a:t>
            </a:r>
          </a:p>
          <a:p>
            <a:r>
              <a:rPr lang="ru-RU" sz="1600" b="1" dirty="0" smtClean="0">
                <a:solidFill>
                  <a:srgbClr val="7030A0"/>
                </a:solidFill>
              </a:rPr>
              <a:t>Изучение методической литературы:</a:t>
            </a:r>
            <a:endParaRPr lang="ru-RU" sz="1600" b="1" dirty="0">
              <a:solidFill>
                <a:srgbClr val="7030A0"/>
              </a:solidFill>
            </a:endParaRPr>
          </a:p>
          <a:p>
            <a:endParaRPr lang="ru-RU" sz="1600" b="1" dirty="0" smtClean="0">
              <a:solidFill>
                <a:srgbClr val="7030A0"/>
              </a:solidFill>
            </a:endParaRPr>
          </a:p>
          <a:p>
            <a:r>
              <a:rPr lang="ru-RU" sz="1600" b="1" dirty="0">
                <a:solidFill>
                  <a:srgbClr val="7030A0"/>
                </a:solidFill>
              </a:rPr>
              <a:t>1.Аношина Л.М. Экономическое воспитание старших дошкольников в процессе ознакомления с новыми профессиями // Детский сад от А до Я. 2003. №4. с.103.</a:t>
            </a:r>
          </a:p>
          <a:p>
            <a:r>
              <a:rPr lang="ru-RU" sz="1600" b="1" dirty="0">
                <a:solidFill>
                  <a:srgbClr val="7030A0"/>
                </a:solidFill>
              </a:rPr>
              <a:t>2.Белокашина С.В. Экономика и дети. Пословицы и поговорки // Дошкольная педагогика. 2009. №7. с.8.</a:t>
            </a:r>
          </a:p>
          <a:p>
            <a:r>
              <a:rPr lang="ru-RU" sz="1600" b="1" dirty="0">
                <a:solidFill>
                  <a:srgbClr val="7030A0"/>
                </a:solidFill>
              </a:rPr>
              <a:t>3.Дошкольникам об экономике: пособие для педагогов учреждений, обеспечивающих получение дошкольного образования / Е.Н. </a:t>
            </a:r>
            <a:r>
              <a:rPr lang="ru-RU" sz="1600" b="1" dirty="0" err="1">
                <a:solidFill>
                  <a:srgbClr val="7030A0"/>
                </a:solidFill>
              </a:rPr>
              <a:t>Табих</a:t>
            </a:r>
            <a:r>
              <a:rPr lang="ru-RU" sz="1600" b="1" dirty="0">
                <a:solidFill>
                  <a:srgbClr val="7030A0"/>
                </a:solidFill>
              </a:rPr>
              <a:t>. – Минск: </a:t>
            </a:r>
            <a:r>
              <a:rPr lang="ru-RU" sz="1600" b="1" dirty="0" err="1">
                <a:solidFill>
                  <a:srgbClr val="7030A0"/>
                </a:solidFill>
              </a:rPr>
              <a:t>Выш</a:t>
            </a:r>
            <a:r>
              <a:rPr lang="ru-RU" sz="1600" b="1" dirty="0">
                <a:solidFill>
                  <a:srgbClr val="7030A0"/>
                </a:solidFill>
              </a:rPr>
              <a:t>. </a:t>
            </a:r>
            <a:r>
              <a:rPr lang="ru-RU" sz="1600" b="1" dirty="0" err="1">
                <a:solidFill>
                  <a:srgbClr val="7030A0"/>
                </a:solidFill>
              </a:rPr>
              <a:t>шк</a:t>
            </a:r>
            <a:r>
              <a:rPr lang="ru-RU" sz="1600" b="1" dirty="0">
                <a:solidFill>
                  <a:srgbClr val="7030A0"/>
                </a:solidFill>
              </a:rPr>
              <a:t>., 2007. – 48 с.: ил.</a:t>
            </a:r>
          </a:p>
          <a:p>
            <a:r>
              <a:rPr lang="ru-RU" sz="1600" b="1" dirty="0">
                <a:solidFill>
                  <a:srgbClr val="7030A0"/>
                </a:solidFill>
              </a:rPr>
              <a:t>4.Интернет ресурсы</a:t>
            </a:r>
          </a:p>
          <a:p>
            <a:r>
              <a:rPr lang="ru-RU" sz="1600" b="1" dirty="0">
                <a:solidFill>
                  <a:srgbClr val="7030A0"/>
                </a:solidFill>
              </a:rPr>
              <a:t>https://www.minfin.ru/ru/document</a:t>
            </a:r>
          </a:p>
          <a:p>
            <a:r>
              <a:rPr lang="ru-RU" sz="1600" b="1" dirty="0">
                <a:solidFill>
                  <a:srgbClr val="7030A0"/>
                </a:solidFill>
              </a:rPr>
              <a:t>https://dohcolonoc.ru/</a:t>
            </a:r>
          </a:p>
          <a:p>
            <a:r>
              <a:rPr lang="ru-RU" sz="1600" b="1" dirty="0">
                <a:solidFill>
                  <a:srgbClr val="7030A0"/>
                </a:solidFill>
              </a:rPr>
              <a:t>http://e.stvospitatel.ru/</a:t>
            </a:r>
          </a:p>
          <a:p>
            <a:endParaRPr lang="ru-RU" sz="1600" b="1" dirty="0">
              <a:solidFill>
                <a:srgbClr val="7030A0"/>
              </a:solidFill>
            </a:endParaRPr>
          </a:p>
          <a:p>
            <a:r>
              <a:rPr lang="ru-RU" sz="1600" b="1" dirty="0">
                <a:solidFill>
                  <a:srgbClr val="7030A0"/>
                </a:solidFill>
              </a:rPr>
              <a:t>5.Играем в экономику: комплексные занятия, сюжетно-ролевые игры и дидактические игры / авт.- сост. Л.Г. Киреева. – Волгоград: Учитель, 2008г. – 169 с.</a:t>
            </a:r>
          </a:p>
          <a:p>
            <a:r>
              <a:rPr lang="ru-RU" sz="1600" b="1" dirty="0">
                <a:solidFill>
                  <a:srgbClr val="7030A0"/>
                </a:solidFill>
              </a:rPr>
              <a:t>6.Лушникова Е.В. Как мы играем в экономику //Воспитатель ДОУ «ТЦ СФЕРА» М.; 2008. № 11. с.75.</a:t>
            </a:r>
          </a:p>
          <a:p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5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467544"/>
            <a:ext cx="6010994" cy="4536504"/>
          </a:xfrm>
        </p:spPr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Раздел </a:t>
            </a:r>
            <a:r>
              <a:rPr lang="en-US" sz="9600" dirty="0" smtClean="0">
                <a:solidFill>
                  <a:srgbClr val="FF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</a:t>
            </a:r>
            <a:r>
              <a:rPr lang="ru-RU" sz="9600" dirty="0"/>
              <a:t/>
            </a:r>
            <a:br>
              <a:rPr lang="ru-RU" sz="9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7308304"/>
            <a:ext cx="4800600" cy="210096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6712" y="3491880"/>
            <a:ext cx="51125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Материалы по обобщению и распространению педагогического опыта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696" y="1"/>
            <a:ext cx="5112568" cy="1115615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Содержание</a:t>
            </a:r>
            <a:endParaRPr lang="ru-RU" sz="5400" dirty="0">
              <a:solidFill>
                <a:srgbClr val="FF0000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0810" y="1115617"/>
            <a:ext cx="5398510" cy="7052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Раздел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Общие сведения о педагоге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Раздел </a:t>
            </a:r>
            <a:r>
              <a:rPr lang="en-US" b="1" dirty="0" smtClean="0">
                <a:solidFill>
                  <a:srgbClr val="FF0000"/>
                </a:solidFill>
              </a:rPr>
              <a:t>II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Награды и достижения педагога и воспитанников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Раздел </a:t>
            </a:r>
            <a:r>
              <a:rPr lang="en-US" b="1" dirty="0" smtClean="0">
                <a:solidFill>
                  <a:srgbClr val="FF0000"/>
                </a:solidFill>
              </a:rPr>
              <a:t>III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Результаты педагогической деятельности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Раздел </a:t>
            </a:r>
            <a:r>
              <a:rPr lang="en-US" b="1" dirty="0" smtClean="0">
                <a:solidFill>
                  <a:srgbClr val="FF0000"/>
                </a:solidFill>
              </a:rPr>
              <a:t>IV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Самообразование педагога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Раздел </a:t>
            </a:r>
            <a:r>
              <a:rPr lang="en-US" b="1" dirty="0" smtClean="0">
                <a:solidFill>
                  <a:srgbClr val="FF0000"/>
                </a:solidFill>
              </a:rPr>
              <a:t>V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Материалы по обобщению и распространению ПО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Раздел </a:t>
            </a:r>
            <a:r>
              <a:rPr lang="en-US" b="1" dirty="0" smtClean="0">
                <a:solidFill>
                  <a:srgbClr val="FF0000"/>
                </a:solidFill>
              </a:rPr>
              <a:t>VI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Приложение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80" y="395536"/>
            <a:ext cx="5760640" cy="4392488"/>
          </a:xfrm>
        </p:spPr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Раздел </a:t>
            </a:r>
            <a:r>
              <a:rPr lang="en-US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VI</a:t>
            </a:r>
            <a:r>
              <a:rPr lang="ru-RU" sz="9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ru-RU" sz="96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ru-RU" sz="9600" dirty="0">
              <a:solidFill>
                <a:srgbClr val="7030A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7308304"/>
            <a:ext cx="4800600" cy="210096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52736" y="457200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Приложение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7008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712" y="683568"/>
            <a:ext cx="360040" cy="1080120"/>
          </a:xfrm>
        </p:spPr>
        <p:txBody>
          <a:bodyPr/>
          <a:lstStyle/>
          <a:p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0810" y="8100392"/>
            <a:ext cx="5326502" cy="6782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" y="2051720"/>
            <a:ext cx="6857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Спасибо</a:t>
            </a:r>
          </a:p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ru-RU" sz="7200" b="1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за </a:t>
            </a:r>
            <a:endParaRPr lang="ru-RU" sz="7200" b="1" i="1" dirty="0" smtClean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внимание</a:t>
            </a:r>
            <a:r>
              <a:rPr lang="ru-RU" sz="7200" b="1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8979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664" y="1499659"/>
            <a:ext cx="5976664" cy="3504389"/>
          </a:xfrm>
        </p:spPr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Раздел </a:t>
            </a:r>
            <a:r>
              <a:rPr lang="en-US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</a:t>
            </a:r>
            <a: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ru-RU" sz="9600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720" y="399593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Общие сведения о педагоге</a:t>
            </a:r>
            <a:endParaRPr lang="ru-RU" sz="4000" b="1" i="1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2696" y="6516216"/>
            <a:ext cx="5832648" cy="2376264"/>
          </a:xfrm>
          <a:noFill/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Максимова Маргарита </a:t>
            </a:r>
            <a:r>
              <a:rPr lang="ru-RU" sz="2400" b="1" dirty="0" smtClean="0">
                <a:solidFill>
                  <a:srgbClr val="7030A0"/>
                </a:solidFill>
              </a:rPr>
              <a:t>Николаевна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02.10.1967 г.р. </a:t>
            </a:r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Воспитатель - СЗД</a:t>
            </a:r>
            <a:endParaRPr lang="ru-RU" sz="2400" b="1" dirty="0">
              <a:solidFill>
                <a:srgbClr val="7030A0"/>
              </a:solidFill>
            </a:endParaRPr>
          </a:p>
          <a:p>
            <a:pPr algn="ctr"/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850" y="2195736"/>
            <a:ext cx="2715310" cy="4080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404664" y="251520"/>
            <a:ext cx="432048" cy="792088"/>
          </a:xfrm>
        </p:spPr>
        <p:txBody>
          <a:bodyPr/>
          <a:lstStyle/>
          <a:p>
            <a:pPr algn="l"/>
            <a:r>
              <a:rPr lang="ru-RU" sz="3600" dirty="0">
                <a:effectLst/>
              </a:rPr>
              <a:t> </a:t>
            </a:r>
            <a:r>
              <a:rPr lang="ru-RU" sz="3600" dirty="0" smtClean="0">
                <a:effectLst/>
              </a:rPr>
              <a:t>   </a:t>
            </a:r>
            <a:endParaRPr lang="ru-RU" sz="3600" dirty="0">
              <a:solidFill>
                <a:srgbClr val="FF0000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49909" y="403030"/>
            <a:ext cx="4958182" cy="681540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65304" y="944136"/>
            <a:ext cx="121400" cy="97731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algn="just"/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2696" y="323528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Образование: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752" y="1"/>
            <a:ext cx="288032" cy="683567"/>
          </a:xfrm>
        </p:spPr>
        <p:txBody>
          <a:bodyPr/>
          <a:lstStyle/>
          <a:p>
            <a:pPr algn="l"/>
            <a:r>
              <a:rPr lang="ru-RU" sz="800" dirty="0" smtClean="0"/>
              <a:t>    </a:t>
            </a:r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8680" y="971600"/>
            <a:ext cx="5544616" cy="2952328"/>
          </a:xfrm>
        </p:spPr>
        <p:txBody>
          <a:bodyPr>
            <a:normAutofit/>
          </a:bodyPr>
          <a:lstStyle/>
          <a:p>
            <a:pPr algn="just"/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37312" y="971601"/>
            <a:ext cx="277788" cy="5040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335637" y="50731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Повышение квалификации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37525" y="3986783"/>
            <a:ext cx="4205296" cy="5982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02948" y="117332"/>
            <a:ext cx="4257883" cy="5966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0848" y="2051720"/>
            <a:ext cx="648072" cy="864096"/>
          </a:xfrm>
        </p:spPr>
        <p:txBody>
          <a:bodyPr/>
          <a:lstStyle/>
          <a:p>
            <a:pPr algn="l"/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80" y="899593"/>
            <a:ext cx="5544616" cy="7268626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84784" y="251520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Повышение </a:t>
            </a:r>
            <a:r>
              <a:rPr lang="ru-RU" sz="3200" b="1" i="1" dirty="0">
                <a:solidFill>
                  <a:srgbClr val="FF0000"/>
                </a:solidFill>
              </a:rPr>
              <a:t>квалификации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79593" y="449897"/>
            <a:ext cx="4113595" cy="5610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74492" y="4174836"/>
            <a:ext cx="3841982" cy="559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1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80" y="761973"/>
            <a:ext cx="5966420" cy="497659"/>
          </a:xfrm>
        </p:spPr>
        <p:txBody>
          <a:bodyPr/>
          <a:lstStyle/>
          <a:p>
            <a:r>
              <a:rPr lang="ru-RU" dirty="0"/>
              <a:t>Повышение квалификации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22532" y="609723"/>
            <a:ext cx="4182618" cy="620251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 flipV="1">
            <a:off x="5805264" y="4716016"/>
            <a:ext cx="2777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36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12" y="539552"/>
            <a:ext cx="3168352" cy="47080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246" y="539552"/>
            <a:ext cx="3206010" cy="4536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12" y="4623415"/>
            <a:ext cx="3175372" cy="44931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5226" y="4623415"/>
            <a:ext cx="3194760" cy="452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98930"/>
      </p:ext>
    </p:extLst>
  </p:cSld>
  <p:clrMapOvr>
    <a:masterClrMapping/>
  </p:clrMapOvr>
</p:sld>
</file>

<file path=ppt/theme/theme1.xml><?xml version="1.0" encoding="utf-8"?>
<a:theme xmlns:a="http://schemas.openxmlformats.org/drawingml/2006/main" name="MSC_MS_RU_RU_8March_Pink_2007v_Russia">
  <a:themeElements>
    <a:clrScheme name="8 марта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DE88507-060B-42D1-89C8-39E512EFE8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MSC_MS_RU_RU_8March_Pink_2007v_Russia</Template>
  <TotalTime>0</TotalTime>
  <Words>364</Words>
  <Application>Microsoft Office PowerPoint</Application>
  <PresentationFormat>Экран (4:3)</PresentationFormat>
  <Paragraphs>94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MSC_MS_RU_RU_8March_Pink_2007v_Russia</vt:lpstr>
      <vt:lpstr>Презентация PowerPoint</vt:lpstr>
      <vt:lpstr>Содержание</vt:lpstr>
      <vt:lpstr>Раздел I </vt:lpstr>
      <vt:lpstr>Презентация PowerPoint</vt:lpstr>
      <vt:lpstr>    </vt:lpstr>
      <vt:lpstr>    </vt:lpstr>
      <vt:lpstr>Презентация PowerPoint</vt:lpstr>
      <vt:lpstr>Повышение квалификации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II   </vt:lpstr>
      <vt:lpstr>Презентация PowerPoint</vt:lpstr>
      <vt:lpstr>Раздел III</vt:lpstr>
      <vt:lpstr>Презентация PowerPoint</vt:lpstr>
      <vt:lpstr> Раздел IV </vt:lpstr>
      <vt:lpstr>Презентация PowerPoint</vt:lpstr>
      <vt:lpstr>Раздел V </vt:lpstr>
      <vt:lpstr> Раздел VI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>Шаблон оформления к 8 Марта</dc:description>
  <cp:lastModifiedBy/>
  <cp:revision>1</cp:revision>
  <dcterms:created xsi:type="dcterms:W3CDTF">2016-01-10T07:30:25Z</dcterms:created>
  <dcterms:modified xsi:type="dcterms:W3CDTF">2023-02-14T07:16:32Z</dcterms:modified>
  <cp:category>Шаблон оформления к 8 Марта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TC103516769990</vt:lpwstr>
  </property>
</Properties>
</file>